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8" r:id="rId1"/>
  </p:sldMasterIdLst>
  <p:sldIdLst>
    <p:sldId id="256" r:id="rId2"/>
    <p:sldId id="257" r:id="rId3"/>
    <p:sldId id="258" r:id="rId4"/>
    <p:sldId id="259" r:id="rId5"/>
    <p:sldId id="261" r:id="rId6"/>
    <p:sldId id="260" r:id="rId7"/>
    <p:sldId id="263" r:id="rId8"/>
    <p:sldId id="276" r:id="rId9"/>
    <p:sldId id="262" r:id="rId10"/>
    <p:sldId id="265" r:id="rId11"/>
    <p:sldId id="264" r:id="rId12"/>
    <p:sldId id="267" r:id="rId13"/>
    <p:sldId id="268" r:id="rId14"/>
    <p:sldId id="266" r:id="rId15"/>
    <p:sldId id="270" r:id="rId16"/>
    <p:sldId id="269" r:id="rId17"/>
    <p:sldId id="272" r:id="rId18"/>
    <p:sldId id="273" r:id="rId19"/>
    <p:sldId id="271" r:id="rId20"/>
    <p:sldId id="275" r:id="rId21"/>
    <p:sldId id="274" r:id="rId22"/>
    <p:sldId id="277" r:id="rId23"/>
    <p:sldId id="278" r:id="rId24"/>
    <p:sldId id="279" r:id="rId25"/>
    <p:sldId id="280" r:id="rId26"/>
    <p:sldId id="282" r:id="rId27"/>
    <p:sldId id="281" r:id="rId28"/>
    <p:sldId id="283" r:id="rId29"/>
    <p:sldId id="284" r:id="rId30"/>
    <p:sldId id="286" r:id="rId31"/>
    <p:sldId id="285" r:id="rId32"/>
    <p:sldId id="289" r:id="rId33"/>
    <p:sldId id="287" r:id="rId34"/>
    <p:sldId id="290" r:id="rId35"/>
    <p:sldId id="288" r:id="rId36"/>
    <p:sldId id="292" r:id="rId37"/>
    <p:sldId id="295" r:id="rId38"/>
    <p:sldId id="296" r:id="rId39"/>
    <p:sldId id="291" r:id="rId40"/>
    <p:sldId id="294" r:id="rId41"/>
    <p:sldId id="299" r:id="rId42"/>
    <p:sldId id="293" r:id="rId43"/>
    <p:sldId id="298" r:id="rId44"/>
    <p:sldId id="297" r:id="rId4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46" autoAdjust="0"/>
    <p:restoredTop sz="97995" autoAdjust="0"/>
  </p:normalViewPr>
  <p:slideViewPr>
    <p:cSldViewPr>
      <p:cViewPr varScale="1">
        <p:scale>
          <a:sx n="106" d="100"/>
          <a:sy n="106" d="100"/>
        </p:scale>
        <p:origin x="1014"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63C3ECC2-26EA-41F3-8407-FF09ACBF010C}" type="datetimeFigureOut">
              <a:rPr lang="fr-FR" smtClean="0"/>
              <a:t>12/09/2017</a:t>
            </a:fld>
            <a:endParaRPr lang="fr-FR" dirty="0"/>
          </a:p>
        </p:txBody>
      </p:sp>
      <p:sp>
        <p:nvSpPr>
          <p:cNvPr id="19" name="Espace réservé du pied de page 18"/>
          <p:cNvSpPr>
            <a:spLocks noGrp="1"/>
          </p:cNvSpPr>
          <p:nvPr>
            <p:ph type="ftr" sz="quarter" idx="11"/>
          </p:nvPr>
        </p:nvSpPr>
        <p:spPr/>
        <p:txBody>
          <a:bodyPr/>
          <a:lstStyle/>
          <a:p>
            <a:endParaRPr lang="fr-FR" dirty="0"/>
          </a:p>
        </p:txBody>
      </p:sp>
      <p:sp>
        <p:nvSpPr>
          <p:cNvPr id="27" name="Espace réservé du numéro de diapositive 26"/>
          <p:cNvSpPr>
            <a:spLocks noGrp="1"/>
          </p:cNvSpPr>
          <p:nvPr>
            <p:ph type="sldNum" sz="quarter" idx="12"/>
          </p:nvPr>
        </p:nvSpPr>
        <p:spPr/>
        <p:txBody>
          <a:bodyPr/>
          <a:lstStyle/>
          <a:p>
            <a:fld id="{45412C4C-178B-489E-8BB2-1AA0EEF7A090}" type="slidenum">
              <a:rPr lang="fr-FR" smtClean="0"/>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63C3ECC2-26EA-41F3-8407-FF09ACBF010C}" type="datetimeFigureOut">
              <a:rPr lang="fr-FR" smtClean="0"/>
              <a:t>12/09/2017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5412C4C-178B-489E-8BB2-1AA0EEF7A090}"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63C3ECC2-26EA-41F3-8407-FF09ACBF010C}" type="datetimeFigureOut">
              <a:rPr lang="fr-FR" smtClean="0"/>
              <a:t>12/09/2017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5412C4C-178B-489E-8BB2-1AA0EEF7A090}" type="slidenum">
              <a:rPr lang="fr-FR" smtClean="0"/>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63C3ECC2-26EA-41F3-8407-FF09ACBF010C}" type="datetimeFigureOut">
              <a:rPr lang="fr-FR" smtClean="0"/>
              <a:t>12/09/2017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5412C4C-178B-489E-8BB2-1AA0EEF7A090}" type="slidenum">
              <a:rPr lang="fr-FR" smtClean="0"/>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63C3ECC2-26EA-41F3-8407-FF09ACBF010C}" type="datetimeFigureOut">
              <a:rPr lang="fr-FR" smtClean="0"/>
              <a:t>12/09/2017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5412C4C-178B-489E-8BB2-1AA0EEF7A090}" type="slidenum">
              <a:rPr lang="fr-FR" smtClean="0"/>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63C3ECC2-26EA-41F3-8407-FF09ACBF010C}" type="datetimeFigureOut">
              <a:rPr lang="fr-FR" smtClean="0"/>
              <a:t>12/09/2017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5412C4C-178B-489E-8BB2-1AA0EEF7A090}" type="slidenum">
              <a:rPr lang="fr-FR" smtClean="0"/>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63C3ECC2-26EA-41F3-8407-FF09ACBF010C}" type="datetimeFigureOut">
              <a:rPr lang="fr-FR" smtClean="0"/>
              <a:t>12/09/2017</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45412C4C-178B-489E-8BB2-1AA0EEF7A090}" type="slidenum">
              <a:rPr lang="fr-FR" smtClean="0"/>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63C3ECC2-26EA-41F3-8407-FF09ACBF010C}" type="datetimeFigureOut">
              <a:rPr lang="fr-FR" smtClean="0"/>
              <a:t>12/09/2017</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5412C4C-178B-489E-8BB2-1AA0EEF7A090}" type="slidenum">
              <a:rPr lang="fr-FR" smtClean="0"/>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C3ECC2-26EA-41F3-8407-FF09ACBF010C}" type="datetimeFigureOut">
              <a:rPr lang="fr-FR" smtClean="0"/>
              <a:t>12/09/2017</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45412C4C-178B-489E-8BB2-1AA0EEF7A090}"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63C3ECC2-26EA-41F3-8407-FF09ACBF010C}" type="datetimeFigureOut">
              <a:rPr lang="fr-FR" smtClean="0"/>
              <a:t>12/09/2017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5412C4C-178B-489E-8BB2-1AA0EEF7A090}" type="slidenum">
              <a:rPr lang="fr-FR" smtClean="0"/>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63C3ECC2-26EA-41F3-8407-FF09ACBF010C}" type="datetimeFigureOut">
              <a:rPr lang="fr-FR" smtClean="0"/>
              <a:t>12/09/2017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a:xfrm>
            <a:off x="8077200" y="6356350"/>
            <a:ext cx="609600" cy="365125"/>
          </a:xfrm>
        </p:spPr>
        <p:txBody>
          <a:bodyPr/>
          <a:lstStyle/>
          <a:p>
            <a:fld id="{45412C4C-178B-489E-8BB2-1AA0EEF7A090}" type="slidenum">
              <a:rPr lang="fr-FR" smtClean="0"/>
              <a:t>‹N°›</a:t>
            </a:fld>
            <a:endParaRPr lang="fr-FR" dirty="0"/>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dirty="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C3ECC2-26EA-41F3-8407-FF09ACBF010C}" type="datetimeFigureOut">
              <a:rPr lang="fr-FR" smtClean="0"/>
              <a:t>12/09/2017</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dirty="0"/>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5412C4C-178B-489E-8BB2-1AA0EEF7A090}" type="slidenum">
              <a:rPr lang="fr-FR" smtClean="0"/>
              <a:t>‹N°›</a:t>
            </a:fld>
            <a:endParaRPr lang="fr-FR" dirty="0"/>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slide" Target="slide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slide" Target="slide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96" y="902239"/>
            <a:ext cx="9095808" cy="5053523"/>
          </a:xfrm>
          <a:prstGeom prst="rect">
            <a:avLst/>
          </a:prstGeom>
          <a:noFill/>
          <a:ln w="9525">
            <a:noFill/>
            <a:miter lim="800000"/>
            <a:headEnd/>
            <a:tailEnd/>
          </a:ln>
        </p:spPr>
      </p:pic>
      <p:sp>
        <p:nvSpPr>
          <p:cNvPr id="16" name="Rectangle 15"/>
          <p:cNvSpPr/>
          <p:nvPr/>
        </p:nvSpPr>
        <p:spPr>
          <a:xfrm>
            <a:off x="72008" y="2924944"/>
            <a:ext cx="3995936" cy="86409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p:nvSpPr>
        <p:spPr>
          <a:xfrm>
            <a:off x="72008" y="4365104"/>
            <a:ext cx="3995936" cy="576064"/>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22" name="Connecteur droit 21"/>
          <p:cNvCxnSpPr/>
          <p:nvPr/>
        </p:nvCxnSpPr>
        <p:spPr>
          <a:xfrm>
            <a:off x="144016" y="5517232"/>
            <a:ext cx="39239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0" name="Groupe 29"/>
          <p:cNvGrpSpPr/>
          <p:nvPr/>
        </p:nvGrpSpPr>
        <p:grpSpPr>
          <a:xfrm>
            <a:off x="2339752" y="0"/>
            <a:ext cx="6804248" cy="5661248"/>
            <a:chOff x="2339752" y="0"/>
            <a:chExt cx="6804248" cy="5661248"/>
          </a:xfrm>
        </p:grpSpPr>
        <p:grpSp>
          <p:nvGrpSpPr>
            <p:cNvPr id="19" name="Groupe 18"/>
            <p:cNvGrpSpPr/>
            <p:nvPr/>
          </p:nvGrpSpPr>
          <p:grpSpPr>
            <a:xfrm>
              <a:off x="2339752" y="0"/>
              <a:ext cx="6804248" cy="5661248"/>
              <a:chOff x="2339752" y="0"/>
              <a:chExt cx="6804248" cy="5661248"/>
            </a:xfrm>
          </p:grpSpPr>
          <p:grpSp>
            <p:nvGrpSpPr>
              <p:cNvPr id="15" name="Groupe 14"/>
              <p:cNvGrpSpPr/>
              <p:nvPr/>
            </p:nvGrpSpPr>
            <p:grpSpPr>
              <a:xfrm>
                <a:off x="2339752" y="0"/>
                <a:ext cx="6804248" cy="5661248"/>
                <a:chOff x="2339752" y="0"/>
                <a:chExt cx="6804248" cy="5661248"/>
              </a:xfrm>
            </p:grpSpPr>
            <p:sp>
              <p:nvSpPr>
                <p:cNvPr id="11" name="Rectangle 10"/>
                <p:cNvSpPr/>
                <p:nvPr/>
              </p:nvSpPr>
              <p:spPr>
                <a:xfrm>
                  <a:off x="4535488" y="0"/>
                  <a:ext cx="4608512" cy="566124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rPr>
                    <a:t>Point 1.1</a:t>
                  </a:r>
                  <a:r>
                    <a:rPr lang="fr-FR" sz="2800" dirty="0">
                      <a:solidFill>
                        <a:schemeClr val="tx1"/>
                      </a:solidFill>
                    </a:rPr>
                    <a:t> :</a:t>
                  </a:r>
                </a:p>
                <a:p>
                  <a:pPr algn="just"/>
                  <a:r>
                    <a:rPr lang="fr-FR" sz="2800" dirty="0">
                      <a:solidFill>
                        <a:schemeClr val="tx1"/>
                      </a:solidFill>
                    </a:rPr>
                    <a:t>Donner au plat un nom explicite.</a:t>
                  </a:r>
                </a:p>
                <a:p>
                  <a:pPr algn="just"/>
                  <a:endParaRPr lang="fr-FR" sz="2800" dirty="0">
                    <a:solidFill>
                      <a:schemeClr val="tx1"/>
                    </a:solidFill>
                  </a:endParaRPr>
                </a:p>
                <a:p>
                  <a:pPr algn="just"/>
                  <a:r>
                    <a:rPr lang="fr-FR" sz="2800" dirty="0">
                      <a:solidFill>
                        <a:schemeClr val="tx1"/>
                      </a:solidFill>
                    </a:rPr>
                    <a:t>Il doit reprendre : </a:t>
                  </a:r>
                </a:p>
                <a:p>
                  <a:pPr lvl="0" algn="just"/>
                  <a:r>
                    <a:rPr lang="fr-FR" sz="2800" dirty="0">
                      <a:solidFill>
                        <a:schemeClr val="tx1"/>
                      </a:solidFill>
                    </a:rPr>
                    <a:t>	L’élément principal et la cuisson, les garnitures, la sauce.</a:t>
                  </a:r>
                </a:p>
                <a:p>
                  <a:pPr lvl="0" algn="just"/>
                  <a:endParaRPr lang="fr-FR" sz="2800" dirty="0">
                    <a:solidFill>
                      <a:schemeClr val="tx1"/>
                    </a:solidFill>
                  </a:endParaRPr>
                </a:p>
                <a:p>
                  <a:pPr algn="just"/>
                  <a:r>
                    <a:rPr lang="fr-FR" sz="2800" dirty="0">
                      <a:solidFill>
                        <a:schemeClr val="tx1"/>
                      </a:solidFill>
                    </a:rPr>
                    <a:t>	Rayer les éléments non utilisés. Bien repérer les éléments nécessaires aux 3 techniques imposées.</a:t>
                  </a:r>
                </a:p>
              </p:txBody>
            </p:sp>
            <p:cxnSp>
              <p:nvCxnSpPr>
                <p:cNvPr id="14" name="Connecteur droit avec flèche 13"/>
                <p:cNvCxnSpPr>
                  <a:stCxn id="11" idx="1"/>
                </p:cNvCxnSpPr>
                <p:nvPr/>
              </p:nvCxnSpPr>
              <p:spPr>
                <a:xfrm flipH="1">
                  <a:off x="2339752" y="2830624"/>
                  <a:ext cx="2195736" cy="52636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18" name="Connecteur droit avec flèche 17"/>
              <p:cNvCxnSpPr>
                <a:stCxn id="11" idx="1"/>
              </p:cNvCxnSpPr>
              <p:nvPr/>
            </p:nvCxnSpPr>
            <p:spPr>
              <a:xfrm flipH="1">
                <a:off x="2987824" y="2830624"/>
                <a:ext cx="1547664" cy="167849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29" name="Forme 28"/>
            <p:cNvCxnSpPr>
              <a:stCxn id="11" idx="2"/>
            </p:cNvCxnSpPr>
            <p:nvPr/>
          </p:nvCxnSpPr>
          <p:spPr>
            <a:xfrm rot="5400000" flipH="1">
              <a:off x="5388186" y="4209690"/>
              <a:ext cx="137666" cy="2765450"/>
            </a:xfrm>
            <a:prstGeom prst="bentConnector4">
              <a:avLst>
                <a:gd name="adj1" fmla="val -166054"/>
                <a:gd name="adj2" fmla="val 91662"/>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31" name="Rectangle 30"/>
          <p:cNvSpPr/>
          <p:nvPr/>
        </p:nvSpPr>
        <p:spPr>
          <a:xfrm>
            <a:off x="107504" y="5157192"/>
            <a:ext cx="3995936" cy="576064"/>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Bouton d'action : Retour 37">
            <a:hlinkClick r:id="rId3" action="ppaction://hlinksldjump" highlightClick="1"/>
          </p:cNvPr>
          <p:cNvSpPr/>
          <p:nvPr/>
        </p:nvSpPr>
        <p:spPr>
          <a:xfrm>
            <a:off x="8101584" y="5815584"/>
            <a:ext cx="1042416" cy="104241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additive="base">
                                        <p:cTn id="7" dur="1000" fill="hold"/>
                                        <p:tgtEl>
                                          <p:spTgt spid="33795"/>
                                        </p:tgtEl>
                                        <p:attrNameLst>
                                          <p:attrName>ppt_x</p:attrName>
                                        </p:attrNameLst>
                                      </p:cBhvr>
                                      <p:tavLst>
                                        <p:tav tm="0">
                                          <p:val>
                                            <p:strVal val="1+#ppt_w/2"/>
                                          </p:val>
                                        </p:tav>
                                        <p:tav tm="100000">
                                          <p:val>
                                            <p:strVal val="#ppt_x"/>
                                          </p:val>
                                        </p:tav>
                                      </p:tavLst>
                                    </p:anim>
                                    <p:anim calcmode="lin" valueType="num">
                                      <p:cBhvr additive="base">
                                        <p:cTn id="8" dur="1000" fill="hold"/>
                                        <p:tgtEl>
                                          <p:spTgt spid="3379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8" presetClass="entr" presetSubtype="32" fill="hold"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diamond(out)">
                                      <p:cBhvr>
                                        <p:cTn id="12" dur="2000"/>
                                        <p:tgtEl>
                                          <p:spTgt spid="30"/>
                                        </p:tgtEl>
                                      </p:cBhvr>
                                    </p:animEffect>
                                  </p:childTnLst>
                                </p:cTn>
                              </p:par>
                            </p:childTnLst>
                          </p:cTn>
                        </p:par>
                        <p:par>
                          <p:cTn id="13" fill="hold">
                            <p:stCondLst>
                              <p:cond delay="3000"/>
                            </p:stCondLst>
                            <p:childTnLst>
                              <p:par>
                                <p:cTn id="14" presetID="23" presetClass="entr" presetSubtype="16"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1000" fill="hold"/>
                                        <p:tgtEl>
                                          <p:spTgt spid="16"/>
                                        </p:tgtEl>
                                        <p:attrNameLst>
                                          <p:attrName>ppt_w</p:attrName>
                                        </p:attrNameLst>
                                      </p:cBhvr>
                                      <p:tavLst>
                                        <p:tav tm="0">
                                          <p:val>
                                            <p:fltVal val="0"/>
                                          </p:val>
                                        </p:tav>
                                        <p:tav tm="100000">
                                          <p:val>
                                            <p:strVal val="#ppt_w"/>
                                          </p:val>
                                        </p:tav>
                                      </p:tavLst>
                                    </p:anim>
                                    <p:anim calcmode="lin" valueType="num">
                                      <p:cBhvr>
                                        <p:cTn id="17" dur="1000" fill="hold"/>
                                        <p:tgtEl>
                                          <p:spTgt spid="16"/>
                                        </p:tgtEl>
                                        <p:attrNameLst>
                                          <p:attrName>ppt_h</p:attrName>
                                        </p:attrNameLst>
                                      </p:cBhvr>
                                      <p:tavLst>
                                        <p:tav tm="0">
                                          <p:val>
                                            <p:fltVal val="0"/>
                                          </p:val>
                                        </p:tav>
                                        <p:tav tm="100000">
                                          <p:val>
                                            <p:strVal val="#ppt_h"/>
                                          </p:val>
                                        </p:tav>
                                      </p:tavLst>
                                    </p:anim>
                                  </p:childTnLst>
                                </p:cTn>
                              </p:par>
                            </p:childTnLst>
                          </p:cTn>
                        </p:par>
                        <p:par>
                          <p:cTn id="18" fill="hold">
                            <p:stCondLst>
                              <p:cond delay="4000"/>
                            </p:stCondLst>
                            <p:childTnLst>
                              <p:par>
                                <p:cTn id="19" presetID="2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1000" fill="hold"/>
                                        <p:tgtEl>
                                          <p:spTgt spid="20"/>
                                        </p:tgtEl>
                                        <p:attrNameLst>
                                          <p:attrName>ppt_w</p:attrName>
                                        </p:attrNameLst>
                                      </p:cBhvr>
                                      <p:tavLst>
                                        <p:tav tm="0">
                                          <p:val>
                                            <p:fltVal val="0"/>
                                          </p:val>
                                        </p:tav>
                                        <p:tav tm="100000">
                                          <p:val>
                                            <p:strVal val="#ppt_w"/>
                                          </p:val>
                                        </p:tav>
                                      </p:tavLst>
                                    </p:anim>
                                    <p:anim calcmode="lin" valueType="num">
                                      <p:cBhvr>
                                        <p:cTn id="22" dur="1000" fill="hold"/>
                                        <p:tgtEl>
                                          <p:spTgt spid="20"/>
                                        </p:tgtEl>
                                        <p:attrNameLst>
                                          <p:attrName>ppt_h</p:attrName>
                                        </p:attrNameLst>
                                      </p:cBhvr>
                                      <p:tavLst>
                                        <p:tav tm="0">
                                          <p:val>
                                            <p:fltVal val="0"/>
                                          </p:val>
                                        </p:tav>
                                        <p:tav tm="100000">
                                          <p:val>
                                            <p:strVal val="#ppt_h"/>
                                          </p:val>
                                        </p:tav>
                                      </p:tavLst>
                                    </p:anim>
                                  </p:childTnLst>
                                </p:cTn>
                              </p:par>
                            </p:childTnLst>
                          </p:cTn>
                        </p:par>
                        <p:par>
                          <p:cTn id="23" fill="hold">
                            <p:stCondLst>
                              <p:cond delay="5000"/>
                            </p:stCondLst>
                            <p:childTnLst>
                              <p:par>
                                <p:cTn id="24" presetID="2" presetClass="entr" presetSubtype="8"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additive="base">
                                        <p:cTn id="26" dur="2000" fill="hold"/>
                                        <p:tgtEl>
                                          <p:spTgt spid="22"/>
                                        </p:tgtEl>
                                        <p:attrNameLst>
                                          <p:attrName>ppt_x</p:attrName>
                                        </p:attrNameLst>
                                      </p:cBhvr>
                                      <p:tavLst>
                                        <p:tav tm="0">
                                          <p:val>
                                            <p:strVal val="0-#ppt_w/2"/>
                                          </p:val>
                                        </p:tav>
                                        <p:tav tm="100000">
                                          <p:val>
                                            <p:strVal val="#ppt_x"/>
                                          </p:val>
                                        </p:tav>
                                      </p:tavLst>
                                    </p:anim>
                                    <p:anim calcmode="lin" valueType="num">
                                      <p:cBhvr additive="base">
                                        <p:cTn id="27" dur="2000" fill="hold"/>
                                        <p:tgtEl>
                                          <p:spTgt spid="22"/>
                                        </p:tgtEl>
                                        <p:attrNameLst>
                                          <p:attrName>ppt_y</p:attrName>
                                        </p:attrNameLst>
                                      </p:cBhvr>
                                      <p:tavLst>
                                        <p:tav tm="0">
                                          <p:val>
                                            <p:strVal val="#ppt_y"/>
                                          </p:val>
                                        </p:tav>
                                        <p:tav tm="100000">
                                          <p:val>
                                            <p:strVal val="#ppt_y"/>
                                          </p:val>
                                        </p:tav>
                                      </p:tavLst>
                                    </p:anim>
                                  </p:childTnLst>
                                </p:cTn>
                              </p:par>
                            </p:childTnLst>
                          </p:cTn>
                        </p:par>
                        <p:par>
                          <p:cTn id="28" fill="hold">
                            <p:stCondLst>
                              <p:cond delay="7000"/>
                            </p:stCondLst>
                            <p:childTnLst>
                              <p:par>
                                <p:cTn id="29" presetID="23" presetClass="entr" presetSubtype="16"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1000" fill="hold"/>
                                        <p:tgtEl>
                                          <p:spTgt spid="31"/>
                                        </p:tgtEl>
                                        <p:attrNameLst>
                                          <p:attrName>ppt_w</p:attrName>
                                        </p:attrNameLst>
                                      </p:cBhvr>
                                      <p:tavLst>
                                        <p:tav tm="0">
                                          <p:val>
                                            <p:fltVal val="0"/>
                                          </p:val>
                                        </p:tav>
                                        <p:tav tm="100000">
                                          <p:val>
                                            <p:strVal val="#ppt_w"/>
                                          </p:val>
                                        </p:tav>
                                      </p:tavLst>
                                    </p:anim>
                                    <p:anim calcmode="lin" valueType="num">
                                      <p:cBhvr>
                                        <p:cTn id="32" dur="1000" fill="hold"/>
                                        <p:tgtEl>
                                          <p:spTgt spid="31"/>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8" presetClass="emph" presetSubtype="0" fill="hold" grpId="0" nodeType="clickEffect">
                                  <p:stCondLst>
                                    <p:cond delay="0"/>
                                  </p:stCondLst>
                                  <p:childTnLst>
                                    <p:animRot by="-21600000">
                                      <p:cBhvr>
                                        <p:cTn id="36" dur="2000" fill="hold"/>
                                        <p:tgtEl>
                                          <p:spTgt spid="3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31" grpId="0" animBg="1"/>
      <p:bldP spid="3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87921"/>
            <a:ext cx="3463581" cy="5897463"/>
          </a:xfrm>
          <a:prstGeom prst="rect">
            <a:avLst/>
          </a:prstGeom>
          <a:noFill/>
          <a:ln w="9525">
            <a:noFill/>
            <a:miter lim="800000"/>
            <a:headEnd/>
            <a:tailEnd/>
          </a:ln>
        </p:spPr>
      </p:pic>
      <p:grpSp>
        <p:nvGrpSpPr>
          <p:cNvPr id="13" name="Groupe 12"/>
          <p:cNvGrpSpPr/>
          <p:nvPr/>
        </p:nvGrpSpPr>
        <p:grpSpPr>
          <a:xfrm>
            <a:off x="755576" y="1736812"/>
            <a:ext cx="8388424" cy="4068452"/>
            <a:chOff x="755576" y="1664804"/>
            <a:chExt cx="8388424" cy="4068452"/>
          </a:xfrm>
        </p:grpSpPr>
        <p:sp>
          <p:nvSpPr>
            <p:cNvPr id="3" name="Rectangle 2"/>
            <p:cNvSpPr/>
            <p:nvPr/>
          </p:nvSpPr>
          <p:spPr>
            <a:xfrm>
              <a:off x="4319464" y="1664804"/>
              <a:ext cx="4824536" cy="338437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rPr>
                <a:t>Point 1.2 : </a:t>
              </a:r>
            </a:p>
            <a:p>
              <a:pPr algn="just"/>
              <a:endParaRPr lang="fr-FR" sz="3200" dirty="0">
                <a:solidFill>
                  <a:schemeClr val="tx1"/>
                </a:solidFill>
              </a:endParaRPr>
            </a:p>
            <a:p>
              <a:pPr algn="ctr"/>
              <a:r>
                <a:rPr lang="fr-FR" sz="3200" dirty="0">
                  <a:solidFill>
                    <a:schemeClr val="tx1"/>
                  </a:solidFill>
                </a:rPr>
                <a:t>Expliquer le plat en utilisant un maximum de vocabulaire professionnel.</a:t>
              </a:r>
            </a:p>
          </p:txBody>
        </p:sp>
        <p:cxnSp>
          <p:nvCxnSpPr>
            <p:cNvPr id="5" name="Connecteur droit avec flèche 4"/>
            <p:cNvCxnSpPr>
              <a:stCxn id="3" idx="1"/>
            </p:cNvCxnSpPr>
            <p:nvPr/>
          </p:nvCxnSpPr>
          <p:spPr>
            <a:xfrm flipH="1" flipV="1">
              <a:off x="1115616" y="1916832"/>
              <a:ext cx="3203848" cy="144016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a:stCxn id="3" idx="1"/>
            </p:cNvCxnSpPr>
            <p:nvPr/>
          </p:nvCxnSpPr>
          <p:spPr>
            <a:xfrm flipH="1" flipV="1">
              <a:off x="755576" y="2996952"/>
              <a:ext cx="3563888" cy="36004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a:stCxn id="3" idx="1"/>
            </p:cNvCxnSpPr>
            <p:nvPr/>
          </p:nvCxnSpPr>
          <p:spPr>
            <a:xfrm flipH="1">
              <a:off x="971600" y="3356992"/>
              <a:ext cx="3347864" cy="7920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a:stCxn id="3" idx="1"/>
            </p:cNvCxnSpPr>
            <p:nvPr/>
          </p:nvCxnSpPr>
          <p:spPr>
            <a:xfrm flipH="1">
              <a:off x="899592" y="3356992"/>
              <a:ext cx="3419872" cy="23762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46" name="Bouton d'action : Retour 45">
            <a:hlinkClick r:id="rId3" action="ppaction://hlinksldjump" highlightClick="1"/>
          </p:cNvPr>
          <p:cNvSpPr/>
          <p:nvPr/>
        </p:nvSpPr>
        <p:spPr>
          <a:xfrm>
            <a:off x="8101584" y="5815584"/>
            <a:ext cx="1042416" cy="104241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amond(out)">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4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103136"/>
            <a:ext cx="2808295" cy="5710240"/>
          </a:xfrm>
          <a:prstGeom prst="rect">
            <a:avLst/>
          </a:prstGeom>
          <a:noFill/>
          <a:ln w="9525">
            <a:noFill/>
            <a:miter lim="800000"/>
            <a:headEnd/>
            <a:tailEnd/>
          </a:ln>
        </p:spPr>
      </p:pic>
      <p:grpSp>
        <p:nvGrpSpPr>
          <p:cNvPr id="7" name="Groupe 6"/>
          <p:cNvGrpSpPr/>
          <p:nvPr/>
        </p:nvGrpSpPr>
        <p:grpSpPr>
          <a:xfrm>
            <a:off x="2843808" y="1844824"/>
            <a:ext cx="6300192" cy="3456384"/>
            <a:chOff x="2843808" y="1844824"/>
            <a:chExt cx="6300192" cy="3456384"/>
          </a:xfrm>
        </p:grpSpPr>
        <p:sp>
          <p:nvSpPr>
            <p:cNvPr id="3" name="Rectangle 2"/>
            <p:cNvSpPr/>
            <p:nvPr/>
          </p:nvSpPr>
          <p:spPr>
            <a:xfrm>
              <a:off x="4751512" y="1844824"/>
              <a:ext cx="4392488" cy="34563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dirty="0">
                  <a:solidFill>
                    <a:schemeClr val="tx1"/>
                  </a:solidFill>
                </a:rPr>
                <a:t>Ces denrées ne concernent que le plat de conception. </a:t>
              </a:r>
            </a:p>
            <a:p>
              <a:pPr algn="just"/>
              <a:endParaRPr lang="fr-FR" sz="2800" dirty="0">
                <a:solidFill>
                  <a:schemeClr val="tx1"/>
                </a:solidFill>
              </a:endParaRPr>
            </a:p>
            <a:p>
              <a:pPr algn="just"/>
              <a:r>
                <a:rPr lang="fr-FR" sz="2800" dirty="0">
                  <a:solidFill>
                    <a:schemeClr val="tx1"/>
                  </a:solidFill>
                </a:rPr>
                <a:t>Elles vous seront présentées au début de l’épreuve écrite.</a:t>
              </a:r>
            </a:p>
          </p:txBody>
        </p:sp>
        <p:cxnSp>
          <p:nvCxnSpPr>
            <p:cNvPr id="5" name="Connecteur droit avec flèche 4"/>
            <p:cNvCxnSpPr>
              <a:stCxn id="3" idx="1"/>
            </p:cNvCxnSpPr>
            <p:nvPr/>
          </p:nvCxnSpPr>
          <p:spPr>
            <a:xfrm flipH="1" flipV="1">
              <a:off x="2843808" y="3429000"/>
              <a:ext cx="1907704" cy="1440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6" name="Rectangle 5"/>
          <p:cNvSpPr/>
          <p:nvPr/>
        </p:nvSpPr>
        <p:spPr>
          <a:xfrm>
            <a:off x="35496" y="1772816"/>
            <a:ext cx="2627784" cy="501317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1000" fill="hold"/>
                                        <p:tgtEl>
                                          <p:spTgt spid="35842"/>
                                        </p:tgtEl>
                                        <p:attrNameLst>
                                          <p:attrName>ppt_x</p:attrName>
                                        </p:attrNameLst>
                                      </p:cBhvr>
                                      <p:tavLst>
                                        <p:tav tm="0">
                                          <p:val>
                                            <p:strVal val="#ppt_x"/>
                                          </p:val>
                                        </p:tav>
                                        <p:tav tm="100000">
                                          <p:val>
                                            <p:strVal val="#ppt_x"/>
                                          </p:val>
                                        </p:tav>
                                      </p:tavLst>
                                    </p:anim>
                                    <p:anim calcmode="lin" valueType="num">
                                      <p:cBhvr additive="base">
                                        <p:cTn id="8" dur="1000" fill="hold"/>
                                        <p:tgtEl>
                                          <p:spTgt spid="3584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8" presetClass="entr" presetSubtype="32"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out)">
                                      <p:cBhvr>
                                        <p:cTn id="12" dur="2000"/>
                                        <p:tgtEl>
                                          <p:spTgt spid="7"/>
                                        </p:tgtEl>
                                      </p:cBhvr>
                                    </p:animEffect>
                                  </p:childTnLst>
                                </p:cTn>
                              </p:par>
                            </p:childTnLst>
                          </p:cTn>
                        </p:par>
                        <p:par>
                          <p:cTn id="13" fill="hold">
                            <p:stCondLst>
                              <p:cond delay="3000"/>
                            </p:stCondLst>
                            <p:childTnLst>
                              <p:par>
                                <p:cTn id="14" presetID="23" presetClass="entr" presetSubtype="16"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2000" fill="hold"/>
                                        <p:tgtEl>
                                          <p:spTgt spid="6"/>
                                        </p:tgtEl>
                                        <p:attrNameLst>
                                          <p:attrName>ppt_w</p:attrName>
                                        </p:attrNameLst>
                                      </p:cBhvr>
                                      <p:tavLst>
                                        <p:tav tm="0">
                                          <p:val>
                                            <p:fltVal val="0"/>
                                          </p:val>
                                        </p:tav>
                                        <p:tav tm="100000">
                                          <p:val>
                                            <p:strVal val="#ppt_w"/>
                                          </p:val>
                                        </p:tav>
                                      </p:tavLst>
                                    </p:anim>
                                    <p:anim calcmode="lin" valueType="num">
                                      <p:cBhvr>
                                        <p:cTn id="17" dur="20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919" y="3531184"/>
            <a:ext cx="8396163" cy="3326816"/>
          </a:xfrm>
          <a:prstGeom prst="rect">
            <a:avLst/>
          </a:prstGeom>
          <a:noFill/>
          <a:ln w="9525">
            <a:noFill/>
            <a:miter lim="800000"/>
            <a:headEnd/>
            <a:tailEnd/>
          </a:ln>
        </p:spPr>
      </p:pic>
      <p:grpSp>
        <p:nvGrpSpPr>
          <p:cNvPr id="8" name="Groupe 7"/>
          <p:cNvGrpSpPr/>
          <p:nvPr/>
        </p:nvGrpSpPr>
        <p:grpSpPr>
          <a:xfrm>
            <a:off x="863588" y="1052736"/>
            <a:ext cx="7416824" cy="3888432"/>
            <a:chOff x="863588" y="1052736"/>
            <a:chExt cx="7416824" cy="3888432"/>
          </a:xfrm>
        </p:grpSpPr>
        <p:sp>
          <p:nvSpPr>
            <p:cNvPr id="3" name="Rectangle 2"/>
            <p:cNvSpPr/>
            <p:nvPr/>
          </p:nvSpPr>
          <p:spPr>
            <a:xfrm>
              <a:off x="863588" y="1052736"/>
              <a:ext cx="7416824" cy="158417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solidFill>
                </a:rPr>
                <a:t>Compléter clairement le schéma.</a:t>
              </a:r>
            </a:p>
          </p:txBody>
        </p:sp>
        <p:cxnSp>
          <p:nvCxnSpPr>
            <p:cNvPr id="7" name="Connecteur droit avec flèche 6"/>
            <p:cNvCxnSpPr>
              <a:stCxn id="3" idx="2"/>
            </p:cNvCxnSpPr>
            <p:nvPr/>
          </p:nvCxnSpPr>
          <p:spPr>
            <a:xfrm>
              <a:off x="4572000" y="2636912"/>
              <a:ext cx="2016224" cy="230425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9" name="Ellipse 8"/>
          <p:cNvSpPr/>
          <p:nvPr/>
        </p:nvSpPr>
        <p:spPr>
          <a:xfrm>
            <a:off x="5364088" y="4005064"/>
            <a:ext cx="2664296" cy="2304256"/>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1000" fill="hold"/>
                                        <p:tgtEl>
                                          <p:spTgt spid="36866"/>
                                        </p:tgtEl>
                                        <p:attrNameLst>
                                          <p:attrName>ppt_x</p:attrName>
                                        </p:attrNameLst>
                                      </p:cBhvr>
                                      <p:tavLst>
                                        <p:tav tm="0">
                                          <p:val>
                                            <p:strVal val="#ppt_x"/>
                                          </p:val>
                                        </p:tav>
                                        <p:tav tm="100000">
                                          <p:val>
                                            <p:strVal val="#ppt_x"/>
                                          </p:val>
                                        </p:tav>
                                      </p:tavLst>
                                    </p:anim>
                                    <p:anim calcmode="lin" valueType="num">
                                      <p:cBhvr additive="base">
                                        <p:cTn id="8" dur="1000" fill="hold"/>
                                        <p:tgtEl>
                                          <p:spTgt spid="36866"/>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8" presetClass="entr" presetSubtype="32"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out)">
                                      <p:cBhvr>
                                        <p:cTn id="12" dur="2000"/>
                                        <p:tgtEl>
                                          <p:spTgt spid="8"/>
                                        </p:tgtEl>
                                      </p:cBhvr>
                                    </p:animEffect>
                                  </p:childTnLst>
                                </p:cTn>
                              </p:par>
                            </p:childTnLst>
                          </p:cTn>
                        </p:par>
                        <p:par>
                          <p:cTn id="13" fill="hold">
                            <p:stCondLst>
                              <p:cond delay="3000"/>
                            </p:stCondLst>
                            <p:childTnLst>
                              <p:par>
                                <p:cTn id="14" presetID="23" presetClass="entr" presetSubtype="3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2000" fill="hold"/>
                                        <p:tgtEl>
                                          <p:spTgt spid="9"/>
                                        </p:tgtEl>
                                        <p:attrNameLst>
                                          <p:attrName>ppt_w</p:attrName>
                                        </p:attrNameLst>
                                      </p:cBhvr>
                                      <p:tavLst>
                                        <p:tav tm="0">
                                          <p:val>
                                            <p:strVal val="(6*min(max(#ppt_w*#ppt_h,.3),1)-7.4)/-.7*#ppt_w"/>
                                          </p:val>
                                        </p:tav>
                                        <p:tav tm="100000">
                                          <p:val>
                                            <p:strVal val="#ppt_w"/>
                                          </p:val>
                                        </p:tav>
                                      </p:tavLst>
                                    </p:anim>
                                    <p:anim calcmode="lin" valueType="num">
                                      <p:cBhvr>
                                        <p:cTn id="17" dur="2000" fill="hold"/>
                                        <p:tgtEl>
                                          <p:spTgt spid="9"/>
                                        </p:tgtEl>
                                        <p:attrNameLst>
                                          <p:attrName>ppt_h</p:attrName>
                                        </p:attrNameLst>
                                      </p:cBhvr>
                                      <p:tavLst>
                                        <p:tav tm="0">
                                          <p:val>
                                            <p:strVal val="(6*min(max(#ppt_w*#ppt_h,.3),1)-7.4)/-.7*#ppt_h"/>
                                          </p:val>
                                        </p:tav>
                                        <p:tav tm="100000">
                                          <p:val>
                                            <p:strVal val="#ppt_h"/>
                                          </p:val>
                                        </p:tav>
                                      </p:tavLst>
                                    </p:anim>
                                    <p:anim calcmode="lin" valueType="num">
                                      <p:cBhvr>
                                        <p:cTn id="18" dur="2000" fill="hold"/>
                                        <p:tgtEl>
                                          <p:spTgt spid="9"/>
                                        </p:tgtEl>
                                        <p:attrNameLst>
                                          <p:attrName>ppt_x</p:attrName>
                                        </p:attrNameLst>
                                      </p:cBhvr>
                                      <p:tavLst>
                                        <p:tav tm="0">
                                          <p:val>
                                            <p:fltVal val="0.5"/>
                                          </p:val>
                                        </p:tav>
                                        <p:tav tm="100000">
                                          <p:val>
                                            <p:strVal val="#ppt_x"/>
                                          </p:val>
                                        </p:tav>
                                      </p:tavLst>
                                    </p:anim>
                                    <p:anim calcmode="lin" valueType="num">
                                      <p:cBhvr>
                                        <p:cTn id="19" dur="2000" fill="hold"/>
                                        <p:tgtEl>
                                          <p:spTgt spid="9"/>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779096"/>
            <a:ext cx="9267451" cy="5991075"/>
          </a:xfrm>
          <a:prstGeom prst="rect">
            <a:avLst/>
          </a:prstGeom>
          <a:noFill/>
          <a:ln w="9525">
            <a:noFill/>
            <a:miter lim="800000"/>
            <a:headEnd/>
            <a:tailEnd/>
          </a:ln>
        </p:spPr>
      </p:pic>
      <p:grpSp>
        <p:nvGrpSpPr>
          <p:cNvPr id="8" name="Groupe 7"/>
          <p:cNvGrpSpPr/>
          <p:nvPr/>
        </p:nvGrpSpPr>
        <p:grpSpPr>
          <a:xfrm>
            <a:off x="2555776" y="2636912"/>
            <a:ext cx="6588224" cy="4221088"/>
            <a:chOff x="2555776" y="2636912"/>
            <a:chExt cx="6588224" cy="4221088"/>
          </a:xfrm>
        </p:grpSpPr>
        <p:sp>
          <p:nvSpPr>
            <p:cNvPr id="3" name="Rectangle 2"/>
            <p:cNvSpPr/>
            <p:nvPr/>
          </p:nvSpPr>
          <p:spPr>
            <a:xfrm>
              <a:off x="4319464" y="5561856"/>
              <a:ext cx="4824536" cy="1296144"/>
            </a:xfrm>
            <a:prstGeom prst="rect">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solidFill>
                </a:rPr>
                <a:t>Indiquer pour chaque phase le temps nécessaire en minutes</a:t>
              </a:r>
            </a:p>
          </p:txBody>
        </p:sp>
        <p:cxnSp>
          <p:nvCxnSpPr>
            <p:cNvPr id="5" name="Connecteur droit avec flèche 4"/>
            <p:cNvCxnSpPr>
              <a:stCxn id="3" idx="1"/>
            </p:cNvCxnSpPr>
            <p:nvPr/>
          </p:nvCxnSpPr>
          <p:spPr>
            <a:xfrm flipH="1" flipV="1">
              <a:off x="2555776" y="2636912"/>
              <a:ext cx="1763688" cy="35730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6" name="Rectangle 5"/>
          <p:cNvSpPr/>
          <p:nvPr/>
        </p:nvSpPr>
        <p:spPr>
          <a:xfrm>
            <a:off x="2051720" y="2276872"/>
            <a:ext cx="432048" cy="450912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Rectangle 8"/>
          <p:cNvSpPr/>
          <p:nvPr/>
        </p:nvSpPr>
        <p:spPr>
          <a:xfrm>
            <a:off x="4355976" y="3284984"/>
            <a:ext cx="4788024" cy="172819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solidFill>
              </a:rPr>
              <a:t>Ajouter éventuellement de la couleur à la légende</a:t>
            </a:r>
          </a:p>
        </p:txBody>
      </p:sp>
      <p:cxnSp>
        <p:nvCxnSpPr>
          <p:cNvPr id="11" name="Connecteur droit avec flèche 10"/>
          <p:cNvCxnSpPr>
            <a:stCxn id="9" idx="0"/>
          </p:cNvCxnSpPr>
          <p:nvPr/>
        </p:nvCxnSpPr>
        <p:spPr>
          <a:xfrm flipH="1" flipV="1">
            <a:off x="5796136" y="2132856"/>
            <a:ext cx="953852" cy="115212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347864" y="1268760"/>
            <a:ext cx="4752528" cy="86409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after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1000" fill="hold"/>
                                        <p:tgtEl>
                                          <p:spTgt spid="37890"/>
                                        </p:tgtEl>
                                        <p:attrNameLst>
                                          <p:attrName>ppt_x</p:attrName>
                                        </p:attrNameLst>
                                      </p:cBhvr>
                                      <p:tavLst>
                                        <p:tav tm="0">
                                          <p:val>
                                            <p:strVal val="1+#ppt_w/2"/>
                                          </p:val>
                                        </p:tav>
                                        <p:tav tm="100000">
                                          <p:val>
                                            <p:strVal val="#ppt_x"/>
                                          </p:val>
                                        </p:tav>
                                      </p:tavLst>
                                    </p:anim>
                                    <p:anim calcmode="lin" valueType="num">
                                      <p:cBhvr additive="base">
                                        <p:cTn id="8" dur="1000" fill="hold"/>
                                        <p:tgtEl>
                                          <p:spTgt spid="37890"/>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8" presetClass="entr" presetSubtype="32"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out)">
                                      <p:cBhvr>
                                        <p:cTn id="12" dur="2000"/>
                                        <p:tgtEl>
                                          <p:spTgt spid="8"/>
                                        </p:tgtEl>
                                      </p:cBhvr>
                                    </p:animEffect>
                                  </p:childTnLst>
                                </p:cTn>
                              </p:par>
                            </p:childTnLst>
                          </p:cTn>
                        </p:par>
                        <p:par>
                          <p:cTn id="13" fill="hold">
                            <p:stCondLst>
                              <p:cond delay="3000"/>
                            </p:stCondLst>
                            <p:childTnLst>
                              <p:par>
                                <p:cTn id="14" presetID="23" presetClass="entr" presetSubtype="16"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2000" fill="hold"/>
                                        <p:tgtEl>
                                          <p:spTgt spid="6"/>
                                        </p:tgtEl>
                                        <p:attrNameLst>
                                          <p:attrName>ppt_w</p:attrName>
                                        </p:attrNameLst>
                                      </p:cBhvr>
                                      <p:tavLst>
                                        <p:tav tm="0">
                                          <p:val>
                                            <p:fltVal val="0"/>
                                          </p:val>
                                        </p:tav>
                                        <p:tav tm="100000">
                                          <p:val>
                                            <p:strVal val="#ppt_w"/>
                                          </p:val>
                                        </p:tav>
                                      </p:tavLst>
                                    </p:anim>
                                    <p:anim calcmode="lin" valueType="num">
                                      <p:cBhvr>
                                        <p:cTn id="17" dur="2000" fill="hold"/>
                                        <p:tgtEl>
                                          <p:spTgt spid="6"/>
                                        </p:tgtEl>
                                        <p:attrNameLst>
                                          <p:attrName>ppt_h</p:attrName>
                                        </p:attrNameLst>
                                      </p:cBhvr>
                                      <p:tavLst>
                                        <p:tav tm="0">
                                          <p:val>
                                            <p:fltVal val="0"/>
                                          </p:val>
                                        </p:tav>
                                        <p:tav tm="100000">
                                          <p:val>
                                            <p:strVal val="#ppt_h"/>
                                          </p:val>
                                        </p:tav>
                                      </p:tavLst>
                                    </p:anim>
                                  </p:childTnLst>
                                </p:cTn>
                              </p:par>
                            </p:childTnLst>
                          </p:cTn>
                        </p:par>
                        <p:par>
                          <p:cTn id="18" fill="hold">
                            <p:stCondLst>
                              <p:cond delay="5000"/>
                            </p:stCondLst>
                            <p:childTnLst>
                              <p:par>
                                <p:cTn id="19" presetID="8" presetClass="entr" presetSubtype="16"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diamond(in)">
                                      <p:cBhvr>
                                        <p:cTn id="21" dur="2000"/>
                                        <p:tgtEl>
                                          <p:spTgt spid="11"/>
                                        </p:tgtEl>
                                      </p:cBhvr>
                                    </p:animEffect>
                                  </p:childTnLst>
                                </p:cTn>
                              </p:par>
                            </p:childTnLst>
                          </p:cTn>
                        </p:par>
                        <p:par>
                          <p:cTn id="22" fill="hold">
                            <p:stCondLst>
                              <p:cond delay="7000"/>
                            </p:stCondLst>
                            <p:childTnLst>
                              <p:par>
                                <p:cTn id="23" presetID="8" presetClass="entr" presetSubtype="32"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amond(out)">
                                      <p:cBhvr>
                                        <p:cTn id="25" dur="2000"/>
                                        <p:tgtEl>
                                          <p:spTgt spid="9"/>
                                        </p:tgtEl>
                                      </p:cBhvr>
                                    </p:animEffect>
                                  </p:childTnLst>
                                </p:cTn>
                              </p:par>
                            </p:childTnLst>
                          </p:cTn>
                        </p:par>
                        <p:par>
                          <p:cTn id="26" fill="hold">
                            <p:stCondLst>
                              <p:cond delay="9000"/>
                            </p:stCondLst>
                            <p:childTnLst>
                              <p:par>
                                <p:cTn id="27" presetID="23" presetClass="entr" presetSubtype="16"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2000" fill="hold"/>
                                        <p:tgtEl>
                                          <p:spTgt spid="12"/>
                                        </p:tgtEl>
                                        <p:attrNameLst>
                                          <p:attrName>ppt_w</p:attrName>
                                        </p:attrNameLst>
                                      </p:cBhvr>
                                      <p:tavLst>
                                        <p:tav tm="0">
                                          <p:val>
                                            <p:fltVal val="0"/>
                                          </p:val>
                                        </p:tav>
                                        <p:tav tm="100000">
                                          <p:val>
                                            <p:strVal val="#ppt_w"/>
                                          </p:val>
                                        </p:tav>
                                      </p:tavLst>
                                    </p:anim>
                                    <p:anim calcmode="lin" valueType="num">
                                      <p:cBhvr>
                                        <p:cTn id="30" dur="20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779096"/>
            <a:ext cx="9267451" cy="5991075"/>
          </a:xfrm>
          <a:prstGeom prst="rect">
            <a:avLst/>
          </a:prstGeom>
          <a:noFill/>
          <a:ln w="9525">
            <a:noFill/>
            <a:miter lim="800000"/>
            <a:headEnd/>
            <a:tailEnd/>
          </a:ln>
        </p:spPr>
      </p:pic>
      <p:grpSp>
        <p:nvGrpSpPr>
          <p:cNvPr id="25" name="Groupe 24"/>
          <p:cNvGrpSpPr/>
          <p:nvPr/>
        </p:nvGrpSpPr>
        <p:grpSpPr>
          <a:xfrm>
            <a:off x="1056846" y="2791780"/>
            <a:ext cx="5765150" cy="2653444"/>
            <a:chOff x="1056846" y="2791780"/>
            <a:chExt cx="5765150" cy="2653444"/>
          </a:xfrm>
        </p:grpSpPr>
        <p:sp>
          <p:nvSpPr>
            <p:cNvPr id="6" name="Rectangle 5"/>
            <p:cNvSpPr/>
            <p:nvPr/>
          </p:nvSpPr>
          <p:spPr>
            <a:xfrm>
              <a:off x="2322004" y="2791780"/>
              <a:ext cx="4499992" cy="127444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solidFill>
                </a:rPr>
                <a:t>Compléter ligne par ligne les phases essentielles du plat de conception.</a:t>
              </a:r>
            </a:p>
          </p:txBody>
        </p:sp>
        <p:cxnSp>
          <p:nvCxnSpPr>
            <p:cNvPr id="11" name="Connecteur droit avec flèche 10"/>
            <p:cNvCxnSpPr>
              <a:stCxn id="6" idx="2"/>
            </p:cNvCxnSpPr>
            <p:nvPr/>
          </p:nvCxnSpPr>
          <p:spPr>
            <a:xfrm flipH="1">
              <a:off x="1056846" y="4066220"/>
              <a:ext cx="3515154" cy="137900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4" name="Rectangle 13"/>
          <p:cNvSpPr/>
          <p:nvPr/>
        </p:nvSpPr>
        <p:spPr>
          <a:xfrm>
            <a:off x="0" y="4581128"/>
            <a:ext cx="1763688" cy="2204864"/>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p:nvSpPr>
        <p:spPr>
          <a:xfrm>
            <a:off x="1763688" y="4581128"/>
            <a:ext cx="1512168" cy="432048"/>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8" presetClass="entr" presetSubtype="32"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diamond(out)">
                                      <p:cBhvr>
                                        <p:cTn id="12" dur="2000"/>
                                        <p:tgtEl>
                                          <p:spTgt spid="25"/>
                                        </p:tgtEl>
                                      </p:cBhvr>
                                    </p:animEffect>
                                  </p:childTnLst>
                                </p:cTn>
                              </p:par>
                            </p:childTnLst>
                          </p:cTn>
                        </p:par>
                        <p:par>
                          <p:cTn id="13" fill="hold">
                            <p:stCondLst>
                              <p:cond delay="3000"/>
                            </p:stCondLst>
                            <p:childTnLst>
                              <p:par>
                                <p:cTn id="14" presetID="23" presetClass="entr" presetSubtype="16"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p:cTn id="16" dur="2000" fill="hold"/>
                                        <p:tgtEl>
                                          <p:spTgt spid="14"/>
                                        </p:tgtEl>
                                        <p:attrNameLst>
                                          <p:attrName>ppt_w</p:attrName>
                                        </p:attrNameLst>
                                      </p:cBhvr>
                                      <p:tavLst>
                                        <p:tav tm="0">
                                          <p:val>
                                            <p:fltVal val="0"/>
                                          </p:val>
                                        </p:tav>
                                        <p:tav tm="100000">
                                          <p:val>
                                            <p:strVal val="#ppt_w"/>
                                          </p:val>
                                        </p:tav>
                                      </p:tavLst>
                                    </p:anim>
                                    <p:anim calcmode="lin" valueType="num">
                                      <p:cBhvr>
                                        <p:cTn id="17" dur="2000" fill="hold"/>
                                        <p:tgtEl>
                                          <p:spTgt spid="14"/>
                                        </p:tgtEl>
                                        <p:attrNameLst>
                                          <p:attrName>ppt_h</p:attrName>
                                        </p:attrNameLst>
                                      </p:cBhvr>
                                      <p:tavLst>
                                        <p:tav tm="0">
                                          <p:val>
                                            <p:fltVal val="0"/>
                                          </p:val>
                                        </p:tav>
                                        <p:tav tm="100000">
                                          <p:val>
                                            <p:strVal val="#ppt_h"/>
                                          </p:val>
                                        </p:tav>
                                      </p:tavLst>
                                    </p:anim>
                                  </p:childTnLst>
                                </p:cTn>
                              </p:par>
                            </p:childTnLst>
                          </p:cTn>
                        </p:par>
                        <p:par>
                          <p:cTn id="18" fill="hold">
                            <p:stCondLst>
                              <p:cond delay="5000"/>
                            </p:stCondLst>
                            <p:childTnLst>
                              <p:par>
                                <p:cTn id="19" presetID="23" presetClass="entr" presetSubtype="16"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2000" fill="hold"/>
                                        <p:tgtEl>
                                          <p:spTgt spid="15"/>
                                        </p:tgtEl>
                                        <p:attrNameLst>
                                          <p:attrName>ppt_w</p:attrName>
                                        </p:attrNameLst>
                                      </p:cBhvr>
                                      <p:tavLst>
                                        <p:tav tm="0">
                                          <p:val>
                                            <p:fltVal val="0"/>
                                          </p:val>
                                        </p:tav>
                                        <p:tav tm="100000">
                                          <p:val>
                                            <p:strVal val="#ppt_w"/>
                                          </p:val>
                                        </p:tav>
                                      </p:tavLst>
                                    </p:anim>
                                    <p:anim calcmode="lin" valueType="num">
                                      <p:cBhvr>
                                        <p:cTn id="22" dur="20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779096"/>
            <a:ext cx="9267451" cy="5991075"/>
          </a:xfrm>
          <a:prstGeom prst="rect">
            <a:avLst/>
          </a:prstGeom>
          <a:noFill/>
          <a:ln w="9525">
            <a:noFill/>
            <a:miter lim="800000"/>
            <a:headEnd/>
            <a:tailEnd/>
          </a:ln>
        </p:spPr>
      </p:pic>
      <p:grpSp>
        <p:nvGrpSpPr>
          <p:cNvPr id="3" name="Groupe 2"/>
          <p:cNvGrpSpPr/>
          <p:nvPr/>
        </p:nvGrpSpPr>
        <p:grpSpPr>
          <a:xfrm>
            <a:off x="0" y="476672"/>
            <a:ext cx="5796136" cy="4680520"/>
            <a:chOff x="539552" y="476672"/>
            <a:chExt cx="7200800" cy="4680520"/>
          </a:xfrm>
        </p:grpSpPr>
        <p:sp>
          <p:nvSpPr>
            <p:cNvPr id="4" name="Rectangle 3"/>
            <p:cNvSpPr/>
            <p:nvPr/>
          </p:nvSpPr>
          <p:spPr>
            <a:xfrm>
              <a:off x="539552" y="476672"/>
              <a:ext cx="7200800" cy="172819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solidFill>
                </a:rPr>
                <a:t>Ordonner votre travail et celui de vos deux commis de façon logique. Ne pas oublier d’intercaler des phases de démonstration et de nettoyage.</a:t>
              </a:r>
            </a:p>
          </p:txBody>
        </p:sp>
        <p:cxnSp>
          <p:nvCxnSpPr>
            <p:cNvPr id="5" name="Connecteur droit avec flèche 4"/>
            <p:cNvCxnSpPr>
              <a:stCxn id="4" idx="2"/>
            </p:cNvCxnSpPr>
            <p:nvPr/>
          </p:nvCxnSpPr>
          <p:spPr>
            <a:xfrm>
              <a:off x="4139952" y="2204864"/>
              <a:ext cx="1224136" cy="93610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a:stCxn id="4" idx="2"/>
            </p:cNvCxnSpPr>
            <p:nvPr/>
          </p:nvCxnSpPr>
          <p:spPr>
            <a:xfrm>
              <a:off x="4139952" y="2204864"/>
              <a:ext cx="648072" cy="295232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2123728" y="2708920"/>
            <a:ext cx="4752528" cy="18002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p:cNvSpPr/>
          <p:nvPr/>
        </p:nvSpPr>
        <p:spPr>
          <a:xfrm>
            <a:off x="2123728" y="4653136"/>
            <a:ext cx="5688632" cy="194421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2" name="Groupe 11"/>
          <p:cNvGrpSpPr/>
          <p:nvPr/>
        </p:nvGrpSpPr>
        <p:grpSpPr>
          <a:xfrm>
            <a:off x="6012160" y="188640"/>
            <a:ext cx="3131840" cy="3600400"/>
            <a:chOff x="6012160" y="476672"/>
            <a:chExt cx="3131840" cy="3600400"/>
          </a:xfrm>
        </p:grpSpPr>
        <p:sp>
          <p:nvSpPr>
            <p:cNvPr id="9" name="Rectangle 8"/>
            <p:cNvSpPr/>
            <p:nvPr/>
          </p:nvSpPr>
          <p:spPr>
            <a:xfrm>
              <a:off x="6012160" y="476672"/>
              <a:ext cx="3131840" cy="201622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solidFill>
                </a:rPr>
                <a:t>Permet d’apporter des précisions sur une cuisson ou un point clé par exemple.</a:t>
              </a:r>
            </a:p>
          </p:txBody>
        </p:sp>
        <p:cxnSp>
          <p:nvCxnSpPr>
            <p:cNvPr id="11" name="Connecteur droit avec flèche 10"/>
            <p:cNvCxnSpPr>
              <a:stCxn id="9" idx="2"/>
            </p:cNvCxnSpPr>
            <p:nvPr/>
          </p:nvCxnSpPr>
          <p:spPr>
            <a:xfrm>
              <a:off x="7578080" y="2492896"/>
              <a:ext cx="666328" cy="158417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3" name="Rectangle 12"/>
          <p:cNvSpPr/>
          <p:nvPr/>
        </p:nvSpPr>
        <p:spPr>
          <a:xfrm>
            <a:off x="7812360" y="2276872"/>
            <a:ext cx="1224136" cy="4328864"/>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8" presetClass="entr" presetSubtype="32"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out)">
                                      <p:cBhvr>
                                        <p:cTn id="12" dur="2000"/>
                                        <p:tgtEl>
                                          <p:spTgt spid="3"/>
                                        </p:tgtEl>
                                      </p:cBhvr>
                                    </p:animEffect>
                                  </p:childTnLst>
                                </p:cTn>
                              </p:par>
                            </p:childTnLst>
                          </p:cTn>
                        </p:par>
                        <p:par>
                          <p:cTn id="13" fill="hold">
                            <p:stCondLst>
                              <p:cond delay="3000"/>
                            </p:stCondLst>
                            <p:childTnLst>
                              <p:par>
                                <p:cTn id="14" presetID="23" presetClass="entr" presetSubtype="16"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2000" fill="hold"/>
                                        <p:tgtEl>
                                          <p:spTgt spid="7"/>
                                        </p:tgtEl>
                                        <p:attrNameLst>
                                          <p:attrName>ppt_w</p:attrName>
                                        </p:attrNameLst>
                                      </p:cBhvr>
                                      <p:tavLst>
                                        <p:tav tm="0">
                                          <p:val>
                                            <p:fltVal val="0"/>
                                          </p:val>
                                        </p:tav>
                                        <p:tav tm="100000">
                                          <p:val>
                                            <p:strVal val="#ppt_w"/>
                                          </p:val>
                                        </p:tav>
                                      </p:tavLst>
                                    </p:anim>
                                    <p:anim calcmode="lin" valueType="num">
                                      <p:cBhvr>
                                        <p:cTn id="17" dur="2000" fill="hold"/>
                                        <p:tgtEl>
                                          <p:spTgt spid="7"/>
                                        </p:tgtEl>
                                        <p:attrNameLst>
                                          <p:attrName>ppt_h</p:attrName>
                                        </p:attrNameLst>
                                      </p:cBhvr>
                                      <p:tavLst>
                                        <p:tav tm="0">
                                          <p:val>
                                            <p:fltVal val="0"/>
                                          </p:val>
                                        </p:tav>
                                        <p:tav tm="100000">
                                          <p:val>
                                            <p:strVal val="#ppt_h"/>
                                          </p:val>
                                        </p:tav>
                                      </p:tavLst>
                                    </p:anim>
                                  </p:childTnLst>
                                </p:cTn>
                              </p:par>
                            </p:childTnLst>
                          </p:cTn>
                        </p:par>
                        <p:par>
                          <p:cTn id="18" fill="hold">
                            <p:stCondLst>
                              <p:cond delay="5000"/>
                            </p:stCondLst>
                            <p:childTnLst>
                              <p:par>
                                <p:cTn id="19" presetID="23" presetClass="entr" presetSubtype="16"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2000" fill="hold"/>
                                        <p:tgtEl>
                                          <p:spTgt spid="8"/>
                                        </p:tgtEl>
                                        <p:attrNameLst>
                                          <p:attrName>ppt_w</p:attrName>
                                        </p:attrNameLst>
                                      </p:cBhvr>
                                      <p:tavLst>
                                        <p:tav tm="0">
                                          <p:val>
                                            <p:fltVal val="0"/>
                                          </p:val>
                                        </p:tav>
                                        <p:tav tm="100000">
                                          <p:val>
                                            <p:strVal val="#ppt_w"/>
                                          </p:val>
                                        </p:tav>
                                      </p:tavLst>
                                    </p:anim>
                                    <p:anim calcmode="lin" valueType="num">
                                      <p:cBhvr>
                                        <p:cTn id="22" dur="2000" fill="hold"/>
                                        <p:tgtEl>
                                          <p:spTgt spid="8"/>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8" presetClass="entr" presetSubtype="32"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amond(out)">
                                      <p:cBhvr>
                                        <p:cTn id="27" dur="2000"/>
                                        <p:tgtEl>
                                          <p:spTgt spid="12"/>
                                        </p:tgtEl>
                                      </p:cBhvr>
                                    </p:animEffect>
                                  </p:childTnLst>
                                </p:cTn>
                              </p:par>
                            </p:childTnLst>
                          </p:cTn>
                        </p:par>
                        <p:par>
                          <p:cTn id="28" fill="hold">
                            <p:stCondLst>
                              <p:cond delay="2000"/>
                            </p:stCondLst>
                            <p:childTnLst>
                              <p:par>
                                <p:cTn id="29" presetID="23" presetClass="entr" presetSubtype="16"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2000" fill="hold"/>
                                        <p:tgtEl>
                                          <p:spTgt spid="13"/>
                                        </p:tgtEl>
                                        <p:attrNameLst>
                                          <p:attrName>ppt_w</p:attrName>
                                        </p:attrNameLst>
                                      </p:cBhvr>
                                      <p:tavLst>
                                        <p:tav tm="0">
                                          <p:val>
                                            <p:fltVal val="0"/>
                                          </p:val>
                                        </p:tav>
                                        <p:tav tm="100000">
                                          <p:val>
                                            <p:strVal val="#ppt_w"/>
                                          </p:val>
                                        </p:tav>
                                      </p:tavLst>
                                    </p:anim>
                                    <p:anim calcmode="lin" valueType="num">
                                      <p:cBhvr>
                                        <p:cTn id="32" dur="20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27089" y="1905507"/>
            <a:ext cx="8489825" cy="304698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Evaluation de la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9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PHASE 1</a:t>
            </a:r>
            <a:endParaRPr kumimoji="0" lang="fr-FR" sz="9600" b="0" i="0" u="none" strike="noStrike" cap="none" normalizeH="0" baseline="0" dirty="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9937"/>
                                        </p:tgtEl>
                                        <p:attrNameLst>
                                          <p:attrName>style.visibility</p:attrName>
                                        </p:attrNameLst>
                                      </p:cBhvr>
                                      <p:to>
                                        <p:strVal val="visible"/>
                                      </p:to>
                                    </p:set>
                                    <p:anim calcmode="discrete" valueType="clr">
                                      <p:cBhvr override="childStyle">
                                        <p:cTn id="7" dur="80"/>
                                        <p:tgtEl>
                                          <p:spTgt spid="3993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9937"/>
                                        </p:tgtEl>
                                        <p:attrNameLst>
                                          <p:attrName>fillcolor</p:attrName>
                                        </p:attrNameLst>
                                      </p:cBhvr>
                                      <p:tavLst>
                                        <p:tav tm="0">
                                          <p:val>
                                            <p:clrVal>
                                              <a:schemeClr val="accent2"/>
                                            </p:clrVal>
                                          </p:val>
                                        </p:tav>
                                        <p:tav tm="50000">
                                          <p:val>
                                            <p:clrVal>
                                              <a:schemeClr val="hlink"/>
                                            </p:clrVal>
                                          </p:val>
                                        </p:tav>
                                      </p:tavLst>
                                    </p:anim>
                                    <p:set>
                                      <p:cBhvr>
                                        <p:cTn id="9" dur="80"/>
                                        <p:tgtEl>
                                          <p:spTgt spid="3993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70" y="2357509"/>
            <a:ext cx="9180941" cy="4500491"/>
          </a:xfrm>
          <a:prstGeom prst="rect">
            <a:avLst/>
          </a:prstGeom>
          <a:noFill/>
          <a:ln w="9525">
            <a:noFill/>
            <a:miter lim="800000"/>
            <a:headEnd/>
            <a:tailEnd/>
          </a:ln>
        </p:spPr>
      </p:pic>
      <p:grpSp>
        <p:nvGrpSpPr>
          <p:cNvPr id="6" name="Groupe 5"/>
          <p:cNvGrpSpPr/>
          <p:nvPr/>
        </p:nvGrpSpPr>
        <p:grpSpPr>
          <a:xfrm>
            <a:off x="2447764" y="404664"/>
            <a:ext cx="4248472" cy="4896544"/>
            <a:chOff x="2447764" y="404664"/>
            <a:chExt cx="4248472" cy="4896544"/>
          </a:xfrm>
        </p:grpSpPr>
        <p:sp>
          <p:nvSpPr>
            <p:cNvPr id="3" name="Rectangle 2"/>
            <p:cNvSpPr/>
            <p:nvPr/>
          </p:nvSpPr>
          <p:spPr>
            <a:xfrm>
              <a:off x="2447764" y="404664"/>
              <a:ext cx="4248472" cy="201622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solidFill>
                </a:rPr>
                <a:t>La partie écrite représente 18 points sur 90. </a:t>
              </a:r>
            </a:p>
            <a:p>
              <a:pPr algn="ctr"/>
              <a:endParaRPr lang="fr-FR" sz="2800" dirty="0">
                <a:solidFill>
                  <a:schemeClr val="tx1"/>
                </a:solidFill>
              </a:endParaRPr>
            </a:p>
            <a:p>
              <a:pPr algn="ctr"/>
              <a:r>
                <a:rPr lang="fr-FR" sz="2800" dirty="0">
                  <a:solidFill>
                    <a:schemeClr val="tx1"/>
                  </a:solidFill>
                </a:rPr>
                <a:t>Soit 20% de la note finale.</a:t>
              </a:r>
            </a:p>
          </p:txBody>
        </p:sp>
        <p:cxnSp>
          <p:nvCxnSpPr>
            <p:cNvPr id="5" name="Connecteur droit avec flèche 4"/>
            <p:cNvCxnSpPr>
              <a:stCxn id="3" idx="2"/>
            </p:cNvCxnSpPr>
            <p:nvPr/>
          </p:nvCxnSpPr>
          <p:spPr>
            <a:xfrm>
              <a:off x="4572000" y="2420888"/>
              <a:ext cx="1656184" cy="288032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7" name="Ellipse 6"/>
          <p:cNvSpPr/>
          <p:nvPr/>
        </p:nvSpPr>
        <p:spPr>
          <a:xfrm>
            <a:off x="6372200" y="4293096"/>
            <a:ext cx="504056" cy="2376264"/>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38913"/>
                                        </p:tgtEl>
                                        <p:attrNameLst>
                                          <p:attrName>style.visibility</p:attrName>
                                        </p:attrNameLst>
                                      </p:cBhvr>
                                      <p:to>
                                        <p:strVal val="visible"/>
                                      </p:to>
                                    </p:set>
                                    <p:anim calcmode="lin" valueType="num">
                                      <p:cBhvr additive="base">
                                        <p:cTn id="7" dur="1000" fill="hold"/>
                                        <p:tgtEl>
                                          <p:spTgt spid="38913"/>
                                        </p:tgtEl>
                                        <p:attrNameLst>
                                          <p:attrName>ppt_x</p:attrName>
                                        </p:attrNameLst>
                                      </p:cBhvr>
                                      <p:tavLst>
                                        <p:tav tm="0">
                                          <p:val>
                                            <p:strVal val="1+#ppt_w/2"/>
                                          </p:val>
                                        </p:tav>
                                        <p:tav tm="100000">
                                          <p:val>
                                            <p:strVal val="#ppt_x"/>
                                          </p:val>
                                        </p:tav>
                                      </p:tavLst>
                                    </p:anim>
                                    <p:anim calcmode="lin" valueType="num">
                                      <p:cBhvr additive="base">
                                        <p:cTn id="8" dur="1000" fill="hold"/>
                                        <p:tgtEl>
                                          <p:spTgt spid="38913"/>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8" presetClass="entr" presetSubtype="32"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out)">
                                      <p:cBhvr>
                                        <p:cTn id="12" dur="2000"/>
                                        <p:tgtEl>
                                          <p:spTgt spid="6"/>
                                        </p:tgtEl>
                                      </p:cBhvr>
                                    </p:animEffect>
                                  </p:childTnLst>
                                </p:cTn>
                              </p:par>
                            </p:childTnLst>
                          </p:cTn>
                        </p:par>
                        <p:par>
                          <p:cTn id="13" fill="hold">
                            <p:stCondLst>
                              <p:cond delay="3000"/>
                            </p:stCondLst>
                            <p:childTnLst>
                              <p:par>
                                <p:cTn id="14" presetID="23" presetClass="entr" presetSubtype="16"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1000" fill="hold"/>
                                        <p:tgtEl>
                                          <p:spTgt spid="7"/>
                                        </p:tgtEl>
                                        <p:attrNameLst>
                                          <p:attrName>ppt_w</p:attrName>
                                        </p:attrNameLst>
                                      </p:cBhvr>
                                      <p:tavLst>
                                        <p:tav tm="0">
                                          <p:val>
                                            <p:fltVal val="0"/>
                                          </p:val>
                                        </p:tav>
                                        <p:tav tm="100000">
                                          <p:val>
                                            <p:strVal val="#ppt_w"/>
                                          </p:val>
                                        </p:tav>
                                      </p:tavLst>
                                    </p:anim>
                                    <p:anim calcmode="lin" valueType="num">
                                      <p:cBhvr>
                                        <p:cTn id="17" dur="10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321836"/>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3200" b="1" dirty="0"/>
              <a:t>Conseils pour la PHASE 1 :</a:t>
            </a:r>
          </a:p>
          <a:p>
            <a:pPr marL="0" marR="0" lvl="0" indent="0" algn="just" defTabSz="914400" rtl="0" eaLnBrk="1" fontAlgn="base" latinLnBrk="0" hangingPunct="1">
              <a:lnSpc>
                <a:spcPct val="100000"/>
              </a:lnSpc>
              <a:spcBef>
                <a:spcPct val="0"/>
              </a:spcBef>
              <a:spcAft>
                <a:spcPct val="0"/>
              </a:spcAft>
              <a:buClrTx/>
              <a:buSzTx/>
              <a:buFontTx/>
              <a:buNone/>
              <a:tabLst/>
            </a:pPr>
            <a:endParaRPr lang="fr-FR" sz="2800" dirty="0"/>
          </a:p>
          <a:p>
            <a:pPr marL="0" marR="0" lvl="0" indent="0" algn="just" defTabSz="914400" rtl="0" eaLnBrk="0" fontAlgn="base" latinLnBrk="0" hangingPunct="0">
              <a:lnSpc>
                <a:spcPct val="100000"/>
              </a:lnSpc>
              <a:spcBef>
                <a:spcPct val="0"/>
              </a:spcBef>
              <a:spcAft>
                <a:spcPct val="0"/>
              </a:spcAft>
              <a:buClrTx/>
              <a:buSzTx/>
              <a:buFontTx/>
              <a:buChar char="•"/>
              <a:tabLst/>
            </a:pPr>
            <a:r>
              <a:rPr lang="fr-FR" sz="2800" dirty="0"/>
              <a:t>Présenter correctement les différents documents en prenant garde à l’orthographe et en soignant l’écriture.</a:t>
            </a:r>
          </a:p>
          <a:p>
            <a:pPr marL="0" marR="0" lvl="0" indent="0" algn="just" defTabSz="914400" rtl="0" eaLnBrk="0" fontAlgn="base" latinLnBrk="0" hangingPunct="0">
              <a:lnSpc>
                <a:spcPct val="100000"/>
              </a:lnSpc>
              <a:spcBef>
                <a:spcPct val="0"/>
              </a:spcBef>
              <a:spcAft>
                <a:spcPct val="0"/>
              </a:spcAft>
              <a:buClrTx/>
              <a:buSzTx/>
              <a:buFontTx/>
              <a:buChar char="•"/>
              <a:tabLst/>
            </a:pPr>
            <a:r>
              <a:rPr lang="fr-FR" sz="2800" dirty="0"/>
              <a:t>Se souvenir  que vous déterminez la difficulté de l’épreuve puisque vous choisissez le plat de conception à partir du panier de denrées.</a:t>
            </a:r>
          </a:p>
          <a:p>
            <a:pPr marL="0" marR="0" lvl="0" indent="0" algn="just" defTabSz="914400" rtl="0" eaLnBrk="0" fontAlgn="base" latinLnBrk="0" hangingPunct="0">
              <a:lnSpc>
                <a:spcPct val="100000"/>
              </a:lnSpc>
              <a:spcBef>
                <a:spcPct val="0"/>
              </a:spcBef>
              <a:spcAft>
                <a:spcPct val="0"/>
              </a:spcAft>
              <a:buClrTx/>
              <a:buSzTx/>
              <a:buFontTx/>
              <a:buChar char="•"/>
              <a:tabLst/>
            </a:pPr>
            <a:r>
              <a:rPr lang="fr-FR" sz="2800" dirty="0"/>
              <a:t>N’apportez pas de complexité inutile.</a:t>
            </a:r>
          </a:p>
          <a:p>
            <a:pPr marL="0" marR="0" lvl="0" indent="0" algn="just" defTabSz="914400" rtl="0" eaLnBrk="0" fontAlgn="base" latinLnBrk="0" hangingPunct="0">
              <a:lnSpc>
                <a:spcPct val="100000"/>
              </a:lnSpc>
              <a:spcBef>
                <a:spcPct val="0"/>
              </a:spcBef>
              <a:spcAft>
                <a:spcPct val="0"/>
              </a:spcAft>
              <a:buClrTx/>
              <a:buSzTx/>
              <a:buFontTx/>
              <a:buChar char="•"/>
              <a:tabLst/>
            </a:pPr>
            <a:r>
              <a:rPr lang="fr-FR" sz="2800" dirty="0"/>
              <a:t>Concevoir une préparation dont les phases techniques sont parfaitement maîtrisées.</a:t>
            </a:r>
          </a:p>
          <a:p>
            <a:pPr marL="0" marR="0" lvl="0" indent="0" algn="just" defTabSz="914400" rtl="0" eaLnBrk="0" fontAlgn="base" latinLnBrk="0" hangingPunct="0">
              <a:lnSpc>
                <a:spcPct val="100000"/>
              </a:lnSpc>
              <a:spcBef>
                <a:spcPct val="0"/>
              </a:spcBef>
              <a:spcAft>
                <a:spcPct val="0"/>
              </a:spcAft>
              <a:buClrTx/>
              <a:buSzTx/>
              <a:buFontTx/>
              <a:buChar char="•"/>
              <a:tabLst/>
            </a:pPr>
            <a:r>
              <a:rPr lang="fr-FR" sz="2800" dirty="0"/>
              <a:t>Utiliser au maximum le vocabulaire professionnel.</a:t>
            </a:r>
          </a:p>
          <a:p>
            <a:pPr marL="0" marR="0" lvl="0" indent="0" algn="just" defTabSz="914400" rtl="0" eaLnBrk="0" fontAlgn="base" latinLnBrk="0" hangingPunct="0">
              <a:lnSpc>
                <a:spcPct val="100000"/>
              </a:lnSpc>
              <a:spcBef>
                <a:spcPct val="0"/>
              </a:spcBef>
              <a:spcAft>
                <a:spcPct val="0"/>
              </a:spcAft>
              <a:buClrTx/>
              <a:buSzTx/>
              <a:buFontTx/>
              <a:buChar char="•"/>
              <a:tabLst/>
            </a:pPr>
            <a:r>
              <a:rPr lang="fr-FR" sz="2800" dirty="0"/>
              <a:t>Prévoir les horaires clés.</a:t>
            </a:r>
          </a:p>
          <a:p>
            <a:pPr marL="0" marR="0" lvl="0" indent="0" algn="just" defTabSz="914400" rtl="0" eaLnBrk="0" fontAlgn="base" latinLnBrk="0" hangingPunct="0">
              <a:lnSpc>
                <a:spcPct val="100000"/>
              </a:lnSpc>
              <a:spcBef>
                <a:spcPct val="0"/>
              </a:spcBef>
              <a:spcAft>
                <a:spcPct val="0"/>
              </a:spcAft>
              <a:buClrTx/>
              <a:buSzTx/>
              <a:buFontTx/>
              <a:buChar char="•"/>
              <a:tabLst/>
            </a:pPr>
            <a:r>
              <a:rPr lang="fr-FR" sz="2800" dirty="0"/>
              <a:t>Appréhender le temps des phases techniques, ne pas oublier qu’il faut toujours prévoir du nettoyage et du rangement entre les phases.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40961"/>
                                        </p:tgtEl>
                                        <p:attrNameLst>
                                          <p:attrName>style.visibility</p:attrName>
                                        </p:attrNameLst>
                                      </p:cBhvr>
                                      <p:to>
                                        <p:strVal val="visible"/>
                                      </p:to>
                                    </p:set>
                                    <p:animEffect transition="in" filter="wheel(3)">
                                      <p:cBhvr>
                                        <p:cTn id="7" dur="1000"/>
                                        <p:tgtEl>
                                          <p:spTgt spid="409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719022" y="800705"/>
            <a:ext cx="7705956" cy="190821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5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a:t>
            </a:r>
            <a:r>
              <a:rPr kumimoji="0" lang="fr-FR" sz="54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fr-FR" sz="5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EPREUVE D</a:t>
            </a:r>
            <a:r>
              <a:rPr kumimoji="0" lang="fr-FR" sz="54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fr-FR" sz="5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EXAMEN</a:t>
            </a:r>
            <a:endParaRPr kumimoji="0" lang="fr-FR" sz="2800" b="0" i="0" u="none" strike="noStrike" cap="none" normalizeH="0" baseline="0" dirty="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R</a:t>
            </a:r>
            <a:r>
              <a:rPr kumimoji="0" lang="fr-FR" sz="3200" b="0" i="0" u="none" strike="noStrike" cap="none" normalizeH="0" baseline="0" dirty="0">
                <a:ln>
                  <a:noFill/>
                </a:ln>
                <a:solidFill>
                  <a:schemeClr val="tx1"/>
                </a:solidFill>
                <a:effectLst/>
                <a:latin typeface="Calibri"/>
                <a:ea typeface="Calibri" pitchFamily="34" charset="0"/>
                <a:cs typeface="Times New Roman" pitchFamily="18" charset="0"/>
              </a:rPr>
              <a:t>è</a:t>
            </a:r>
            <a:r>
              <a:rPr kumimoji="0" lang="fr-FR"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glement d</a:t>
            </a:r>
            <a:r>
              <a:rPr kumimoji="0" lang="fr-FR" sz="32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fr-FR"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examen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(Extrait du BTS hôtellerie restauration)</a:t>
            </a:r>
            <a:endParaRPr kumimoji="0" lang="fr-FR" sz="4400" b="0" i="0" u="none" strike="noStrike" cap="none" normalizeH="0" baseline="0" dirty="0">
              <a:ln>
                <a:noFill/>
              </a:ln>
              <a:solidFill>
                <a:schemeClr val="tx1"/>
              </a:solidFill>
              <a:effectLst/>
              <a:latin typeface="Arial" pitchFamily="34" charset="0"/>
            </a:endParaRPr>
          </a:p>
        </p:txBody>
      </p:sp>
      <p:sp>
        <p:nvSpPr>
          <p:cNvPr id="5" name="Rectangle 4"/>
          <p:cNvSpPr/>
          <p:nvPr/>
        </p:nvSpPr>
        <p:spPr>
          <a:xfrm>
            <a:off x="0" y="2780928"/>
            <a:ext cx="9144000" cy="3539430"/>
          </a:xfrm>
          <a:prstGeom prst="rect">
            <a:avLst/>
          </a:prstGeom>
        </p:spPr>
        <p:txBody>
          <a:bodyPr wrap="square">
            <a:spAutoFit/>
          </a:bodyPr>
          <a:lstStyle/>
          <a:p>
            <a:pPr algn="ctr"/>
            <a:r>
              <a:rPr lang="fr-FR" sz="3200" b="1" dirty="0"/>
              <a:t>2.1 GÉNIE CULINAIRE</a:t>
            </a:r>
          </a:p>
          <a:p>
            <a:endParaRPr lang="fr-FR" sz="3200" dirty="0"/>
          </a:p>
          <a:p>
            <a:r>
              <a:rPr lang="fr-FR" sz="3200" dirty="0"/>
              <a:t>Cette épreuve comporte quatre phases :</a:t>
            </a:r>
          </a:p>
          <a:p>
            <a:pPr algn="ctr"/>
            <a:r>
              <a:rPr lang="fr-FR" sz="3200" b="1" dirty="0">
                <a:hlinkClick r:id="rId2" action="ppaction://hlinksldjump"/>
              </a:rPr>
              <a:t>PHASE 1</a:t>
            </a:r>
            <a:endParaRPr lang="fr-FR" sz="3200" b="1" dirty="0"/>
          </a:p>
          <a:p>
            <a:pPr algn="ctr"/>
            <a:r>
              <a:rPr lang="fr-FR" sz="3200" b="1" dirty="0">
                <a:hlinkClick r:id="rId3" action="ppaction://hlinksldjump"/>
              </a:rPr>
              <a:t>PHASE 2</a:t>
            </a:r>
            <a:endParaRPr lang="fr-FR" sz="3200" b="1" dirty="0"/>
          </a:p>
          <a:p>
            <a:pPr algn="ctr"/>
            <a:r>
              <a:rPr lang="fr-FR" sz="3200" b="1" dirty="0">
                <a:hlinkClick r:id="rId4" action="ppaction://hlinksldjump"/>
              </a:rPr>
              <a:t>PHASE 3</a:t>
            </a:r>
            <a:endParaRPr lang="fr-FR" sz="3200" b="1" dirty="0"/>
          </a:p>
          <a:p>
            <a:pPr algn="ctr"/>
            <a:r>
              <a:rPr lang="fr-FR" sz="3200" b="1" dirty="0">
                <a:hlinkClick r:id="rId5" action="ppaction://hlinksldjump"/>
              </a:rPr>
              <a:t>PHASE 4</a:t>
            </a:r>
            <a:endParaRPr lang="fr-FR"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289"/>
                                        </p:tgtEl>
                                        <p:attrNameLst>
                                          <p:attrName>style.visibility</p:attrName>
                                        </p:attrNameLst>
                                      </p:cBhvr>
                                      <p:to>
                                        <p:strVal val="visible"/>
                                      </p:to>
                                    </p:set>
                                    <p:anim calcmode="lin" valueType="num">
                                      <p:cBhvr additive="base">
                                        <p:cTn id="7" dur="1000" fill="hold"/>
                                        <p:tgtEl>
                                          <p:spTgt spid="12289"/>
                                        </p:tgtEl>
                                        <p:attrNameLst>
                                          <p:attrName>ppt_x</p:attrName>
                                        </p:attrNameLst>
                                      </p:cBhvr>
                                      <p:tavLst>
                                        <p:tav tm="0">
                                          <p:val>
                                            <p:strVal val="0-#ppt_w/2"/>
                                          </p:val>
                                        </p:tav>
                                        <p:tav tm="100000">
                                          <p:val>
                                            <p:strVal val="#ppt_x"/>
                                          </p:val>
                                        </p:tav>
                                      </p:tavLst>
                                    </p:anim>
                                    <p:anim calcmode="lin" valueType="num">
                                      <p:cBhvr additive="base">
                                        <p:cTn id="8" dur="1000" fill="hold"/>
                                        <p:tgtEl>
                                          <p:spTgt spid="1228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1905506"/>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4800" b="1" u="sng" dirty="0"/>
              <a:t>Phase 2</a:t>
            </a:r>
            <a:r>
              <a:rPr lang="fr-FR" sz="4800" b="1" dirty="0"/>
              <a:t> : </a:t>
            </a:r>
          </a:p>
          <a:p>
            <a:pPr marL="0" marR="0" lvl="0" indent="0" algn="ctr" defTabSz="914400" rtl="0" eaLnBrk="1" fontAlgn="base" latinLnBrk="0" hangingPunct="1">
              <a:lnSpc>
                <a:spcPct val="100000"/>
              </a:lnSpc>
              <a:spcBef>
                <a:spcPct val="0"/>
              </a:spcBef>
              <a:spcAft>
                <a:spcPct val="0"/>
              </a:spcAft>
              <a:buClrTx/>
              <a:buSzTx/>
              <a:buFontTx/>
              <a:buNone/>
              <a:tabLst/>
            </a:pPr>
            <a:r>
              <a:rPr lang="fr-FR" sz="4800" dirty="0"/>
              <a:t>Réalisation Culinaire</a:t>
            </a:r>
          </a:p>
          <a:p>
            <a:pPr marL="0" marR="0" lvl="0" indent="0" algn="ctr" defTabSz="914400" rtl="0" eaLnBrk="1" fontAlgn="base" latinLnBrk="0" hangingPunct="1">
              <a:lnSpc>
                <a:spcPct val="100000"/>
              </a:lnSpc>
              <a:spcBef>
                <a:spcPct val="0"/>
              </a:spcBef>
              <a:spcAft>
                <a:spcPct val="0"/>
              </a:spcAft>
              <a:buClrTx/>
              <a:buSzTx/>
              <a:buFontTx/>
              <a:buNone/>
              <a:tabLst/>
            </a:pPr>
            <a:endParaRPr lang="fr-FR" sz="4800" dirty="0"/>
          </a:p>
          <a:p>
            <a:pPr algn="ctr" fontAlgn="base">
              <a:spcBef>
                <a:spcPct val="0"/>
              </a:spcBef>
              <a:spcAft>
                <a:spcPct val="0"/>
              </a:spcAft>
            </a:pPr>
            <a:r>
              <a:rPr lang="fr-FR" sz="4800" dirty="0"/>
              <a:t>(Durée :  3heures, coefficient :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afterEffect">
                                  <p:stCondLst>
                                    <p:cond delay="0"/>
                                  </p:stCondLst>
                                  <p:childTnLst>
                                    <p:set>
                                      <p:cBhvr>
                                        <p:cTn id="6" dur="1" fill="hold">
                                          <p:stCondLst>
                                            <p:cond delay="0"/>
                                          </p:stCondLst>
                                        </p:cTn>
                                        <p:tgtEl>
                                          <p:spTgt spid="44033"/>
                                        </p:tgtEl>
                                        <p:attrNameLst>
                                          <p:attrName>style.visibility</p:attrName>
                                        </p:attrNameLst>
                                      </p:cBhvr>
                                      <p:to>
                                        <p:strVal val="visible"/>
                                      </p:to>
                                    </p:set>
                                    <p:anim calcmode="lin" valueType="num">
                                      <p:cBhvr>
                                        <p:cTn id="7" dur="1000" fill="hold"/>
                                        <p:tgtEl>
                                          <p:spTgt spid="4403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44033"/>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44033"/>
                                        </p:tgtEl>
                                        <p:attrNameLst>
                                          <p:attrName>ppt_y</p:attrName>
                                        </p:attrNameLst>
                                      </p:cBhvr>
                                      <p:tavLst>
                                        <p:tav tm="0">
                                          <p:val>
                                            <p:strVal val="#ppt_y"/>
                                          </p:val>
                                        </p:tav>
                                        <p:tav tm="100000">
                                          <p:val>
                                            <p:strVal val="#ppt_y"/>
                                          </p:val>
                                        </p:tav>
                                      </p:tavLst>
                                    </p:anim>
                                    <p:animEffect transition="in" filter="fade">
                                      <p:cBhvr>
                                        <p:cTn id="10" dur="1000"/>
                                        <p:tgtEl>
                                          <p:spTgt spid="44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090" y="3660800"/>
            <a:ext cx="8813821" cy="3197200"/>
          </a:xfrm>
          <a:prstGeom prst="rect">
            <a:avLst/>
          </a:prstGeom>
          <a:noFill/>
          <a:ln w="9525">
            <a:noFill/>
            <a:miter lim="800000"/>
            <a:headEnd/>
            <a:tailEnd/>
          </a:ln>
        </p:spPr>
      </p:pic>
      <p:grpSp>
        <p:nvGrpSpPr>
          <p:cNvPr id="6" name="Groupe 5"/>
          <p:cNvGrpSpPr/>
          <p:nvPr/>
        </p:nvGrpSpPr>
        <p:grpSpPr>
          <a:xfrm>
            <a:off x="1079612" y="764704"/>
            <a:ext cx="6984776" cy="3816424"/>
            <a:chOff x="1079612" y="764704"/>
            <a:chExt cx="6984776" cy="3816424"/>
          </a:xfrm>
        </p:grpSpPr>
        <p:sp>
          <p:nvSpPr>
            <p:cNvPr id="3" name="Rectangle 2"/>
            <p:cNvSpPr/>
            <p:nvPr/>
          </p:nvSpPr>
          <p:spPr>
            <a:xfrm>
              <a:off x="1079612" y="764704"/>
              <a:ext cx="6984776" cy="20162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solidFill>
                </a:rPr>
                <a:t>Les commis doivent travailler à côté du chef pour que celui-ci exerce de manière effective sa responsabilité (directives, conseils, démonstrations…)</a:t>
              </a:r>
            </a:p>
          </p:txBody>
        </p:sp>
        <p:cxnSp>
          <p:nvCxnSpPr>
            <p:cNvPr id="5" name="Connecteur droit avec flèche 4"/>
            <p:cNvCxnSpPr>
              <a:stCxn id="3" idx="2"/>
            </p:cNvCxnSpPr>
            <p:nvPr/>
          </p:nvCxnSpPr>
          <p:spPr>
            <a:xfrm>
              <a:off x="4572000" y="2780928"/>
              <a:ext cx="2088232" cy="1800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45057"/>
                                        </p:tgtEl>
                                        <p:attrNameLst>
                                          <p:attrName>style.visibility</p:attrName>
                                        </p:attrNameLst>
                                      </p:cBhvr>
                                      <p:to>
                                        <p:strVal val="visible"/>
                                      </p:to>
                                    </p:set>
                                    <p:anim calcmode="lin" valueType="num">
                                      <p:cBhvr additive="base">
                                        <p:cTn id="7" dur="2000" fill="hold"/>
                                        <p:tgtEl>
                                          <p:spTgt spid="45057"/>
                                        </p:tgtEl>
                                        <p:attrNameLst>
                                          <p:attrName>ppt_x</p:attrName>
                                        </p:attrNameLst>
                                      </p:cBhvr>
                                      <p:tavLst>
                                        <p:tav tm="0">
                                          <p:val>
                                            <p:strVal val="0-#ppt_w/2"/>
                                          </p:val>
                                        </p:tav>
                                        <p:tav tm="100000">
                                          <p:val>
                                            <p:strVal val="#ppt_x"/>
                                          </p:val>
                                        </p:tav>
                                      </p:tavLst>
                                    </p:anim>
                                    <p:anim calcmode="lin" valueType="num">
                                      <p:cBhvr additive="base">
                                        <p:cTn id="8" dur="2000" fill="hold"/>
                                        <p:tgtEl>
                                          <p:spTgt spid="45057"/>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8" presetClass="entr" presetSubtype="32"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out)">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93" y="2036348"/>
            <a:ext cx="9107615" cy="4821652"/>
          </a:xfrm>
          <a:prstGeom prst="rect">
            <a:avLst/>
          </a:prstGeom>
          <a:noFill/>
          <a:ln w="9525">
            <a:noFill/>
            <a:miter lim="800000"/>
            <a:headEnd/>
            <a:tailEnd/>
          </a:ln>
        </p:spPr>
      </p:pic>
      <p:grpSp>
        <p:nvGrpSpPr>
          <p:cNvPr id="8" name="Groupe 7"/>
          <p:cNvGrpSpPr/>
          <p:nvPr/>
        </p:nvGrpSpPr>
        <p:grpSpPr>
          <a:xfrm>
            <a:off x="1079612" y="836712"/>
            <a:ext cx="6984776" cy="2520280"/>
            <a:chOff x="1079612" y="836712"/>
            <a:chExt cx="6984776" cy="2520280"/>
          </a:xfrm>
        </p:grpSpPr>
        <p:sp>
          <p:nvSpPr>
            <p:cNvPr id="3" name="Rectangle 2"/>
            <p:cNvSpPr/>
            <p:nvPr/>
          </p:nvSpPr>
          <p:spPr>
            <a:xfrm>
              <a:off x="1079612" y="836712"/>
              <a:ext cx="6984776" cy="108012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solidFill>
                </a:rPr>
                <a:t>Les 3 techniques imposées ne peuvent en aucun cas être effectuées par un commis !</a:t>
              </a:r>
            </a:p>
          </p:txBody>
        </p:sp>
        <p:cxnSp>
          <p:nvCxnSpPr>
            <p:cNvPr id="5" name="Connecteur droit avec flèche 4"/>
            <p:cNvCxnSpPr>
              <a:stCxn id="3" idx="2"/>
            </p:cNvCxnSpPr>
            <p:nvPr/>
          </p:nvCxnSpPr>
          <p:spPr>
            <a:xfrm>
              <a:off x="4572000" y="1916832"/>
              <a:ext cx="0" cy="144016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6" name="Rectangle 5"/>
          <p:cNvSpPr/>
          <p:nvPr/>
        </p:nvSpPr>
        <p:spPr>
          <a:xfrm>
            <a:off x="2123728" y="3429000"/>
            <a:ext cx="5328592" cy="122413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2123728" y="4941168"/>
            <a:ext cx="5328592" cy="50405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2000" fill="hold"/>
                                        <p:tgtEl>
                                          <p:spTgt spid="46082"/>
                                        </p:tgtEl>
                                        <p:attrNameLst>
                                          <p:attrName>ppt_x</p:attrName>
                                        </p:attrNameLst>
                                      </p:cBhvr>
                                      <p:tavLst>
                                        <p:tav tm="0">
                                          <p:val>
                                            <p:strVal val="0-#ppt_w/2"/>
                                          </p:val>
                                        </p:tav>
                                        <p:tav tm="100000">
                                          <p:val>
                                            <p:strVal val="#ppt_x"/>
                                          </p:val>
                                        </p:tav>
                                      </p:tavLst>
                                    </p:anim>
                                    <p:anim calcmode="lin" valueType="num">
                                      <p:cBhvr additive="base">
                                        <p:cTn id="8" dur="2000" fill="hold"/>
                                        <p:tgtEl>
                                          <p:spTgt spid="4608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8" presetClass="entr" presetSubtype="32"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out)">
                                      <p:cBhvr>
                                        <p:cTn id="12" dur="2000"/>
                                        <p:tgtEl>
                                          <p:spTgt spid="8"/>
                                        </p:tgtEl>
                                      </p:cBhvr>
                                    </p:animEffect>
                                  </p:childTnLst>
                                </p:cTn>
                              </p:par>
                            </p:childTnLst>
                          </p:cTn>
                        </p:par>
                        <p:par>
                          <p:cTn id="13" fill="hold">
                            <p:stCondLst>
                              <p:cond delay="4000"/>
                            </p:stCondLst>
                            <p:childTnLst>
                              <p:par>
                                <p:cTn id="14" presetID="23" presetClass="entr" presetSubtype="16"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2000" fill="hold"/>
                                        <p:tgtEl>
                                          <p:spTgt spid="6"/>
                                        </p:tgtEl>
                                        <p:attrNameLst>
                                          <p:attrName>ppt_w</p:attrName>
                                        </p:attrNameLst>
                                      </p:cBhvr>
                                      <p:tavLst>
                                        <p:tav tm="0">
                                          <p:val>
                                            <p:fltVal val="0"/>
                                          </p:val>
                                        </p:tav>
                                        <p:tav tm="100000">
                                          <p:val>
                                            <p:strVal val="#ppt_w"/>
                                          </p:val>
                                        </p:tav>
                                      </p:tavLst>
                                    </p:anim>
                                    <p:anim calcmode="lin" valueType="num">
                                      <p:cBhvr>
                                        <p:cTn id="17" dur="2000" fill="hold"/>
                                        <p:tgtEl>
                                          <p:spTgt spid="6"/>
                                        </p:tgtEl>
                                        <p:attrNameLst>
                                          <p:attrName>ppt_h</p:attrName>
                                        </p:attrNameLst>
                                      </p:cBhvr>
                                      <p:tavLst>
                                        <p:tav tm="0">
                                          <p:val>
                                            <p:fltVal val="0"/>
                                          </p:val>
                                        </p:tav>
                                        <p:tav tm="100000">
                                          <p:val>
                                            <p:strVal val="#ppt_h"/>
                                          </p:val>
                                        </p:tav>
                                      </p:tavLst>
                                    </p:anim>
                                  </p:childTnLst>
                                </p:cTn>
                              </p:par>
                            </p:childTnLst>
                          </p:cTn>
                        </p:par>
                        <p:par>
                          <p:cTn id="18" fill="hold">
                            <p:stCondLst>
                              <p:cond delay="6000"/>
                            </p:stCondLst>
                            <p:childTnLst>
                              <p:par>
                                <p:cTn id="19" presetID="23" presetClass="entr" presetSubtype="16"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2000" fill="hold"/>
                                        <p:tgtEl>
                                          <p:spTgt spid="7"/>
                                        </p:tgtEl>
                                        <p:attrNameLst>
                                          <p:attrName>ppt_w</p:attrName>
                                        </p:attrNameLst>
                                      </p:cBhvr>
                                      <p:tavLst>
                                        <p:tav tm="0">
                                          <p:val>
                                            <p:fltVal val="0"/>
                                          </p:val>
                                        </p:tav>
                                        <p:tav tm="100000">
                                          <p:val>
                                            <p:strVal val="#ppt_w"/>
                                          </p:val>
                                        </p:tav>
                                      </p:tavLst>
                                    </p:anim>
                                    <p:anim calcmode="lin" valueType="num">
                                      <p:cBhvr>
                                        <p:cTn id="22" dur="20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74" y="1334984"/>
            <a:ext cx="9173749" cy="5523016"/>
          </a:xfrm>
          <a:prstGeom prst="rect">
            <a:avLst/>
          </a:prstGeom>
          <a:noFill/>
          <a:ln w="9525">
            <a:noFill/>
            <a:miter lim="800000"/>
            <a:headEnd/>
            <a:tailEnd/>
          </a:ln>
        </p:spPr>
      </p:pic>
      <p:grpSp>
        <p:nvGrpSpPr>
          <p:cNvPr id="7" name="Groupe 6"/>
          <p:cNvGrpSpPr/>
          <p:nvPr/>
        </p:nvGrpSpPr>
        <p:grpSpPr>
          <a:xfrm>
            <a:off x="2771800" y="3284984"/>
            <a:ext cx="6372200" cy="3573016"/>
            <a:chOff x="2771800" y="3284984"/>
            <a:chExt cx="6372200" cy="3573016"/>
          </a:xfrm>
        </p:grpSpPr>
        <p:sp>
          <p:nvSpPr>
            <p:cNvPr id="3" name="Rectangle 2"/>
            <p:cNvSpPr/>
            <p:nvPr/>
          </p:nvSpPr>
          <p:spPr>
            <a:xfrm>
              <a:off x="3203848" y="4841776"/>
              <a:ext cx="5940152" cy="201622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solidFill>
                </a:rPr>
                <a:t>Le descriptif doit être bien intégré car il permet d’effectuer une présentation correcte du plat lors de la phase d’évaluation en présence du jury.</a:t>
              </a:r>
            </a:p>
          </p:txBody>
        </p:sp>
        <p:cxnSp>
          <p:nvCxnSpPr>
            <p:cNvPr id="5" name="Connecteur droit avec flèche 4"/>
            <p:cNvCxnSpPr>
              <a:stCxn id="3" idx="0"/>
            </p:cNvCxnSpPr>
            <p:nvPr/>
          </p:nvCxnSpPr>
          <p:spPr>
            <a:xfrm flipH="1" flipV="1">
              <a:off x="2771800" y="3284984"/>
              <a:ext cx="3402124" cy="155679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6" name="Rectangle 5"/>
          <p:cNvSpPr/>
          <p:nvPr/>
        </p:nvSpPr>
        <p:spPr>
          <a:xfrm>
            <a:off x="107504" y="2708920"/>
            <a:ext cx="5184576" cy="1008112"/>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1000" fill="hold"/>
                                        <p:tgtEl>
                                          <p:spTgt spid="47106"/>
                                        </p:tgtEl>
                                        <p:attrNameLst>
                                          <p:attrName>ppt_x</p:attrName>
                                        </p:attrNameLst>
                                      </p:cBhvr>
                                      <p:tavLst>
                                        <p:tav tm="0">
                                          <p:val>
                                            <p:strVal val="#ppt_x"/>
                                          </p:val>
                                        </p:tav>
                                        <p:tav tm="100000">
                                          <p:val>
                                            <p:strVal val="#ppt_x"/>
                                          </p:val>
                                        </p:tav>
                                      </p:tavLst>
                                    </p:anim>
                                    <p:anim calcmode="lin" valueType="num">
                                      <p:cBhvr additive="base">
                                        <p:cTn id="8" dur="1000" fill="hold"/>
                                        <p:tgtEl>
                                          <p:spTgt spid="47106"/>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8" presetClass="entr" presetSubtype="32"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out)">
                                      <p:cBhvr>
                                        <p:cTn id="12" dur="2000"/>
                                        <p:tgtEl>
                                          <p:spTgt spid="7"/>
                                        </p:tgtEl>
                                      </p:cBhvr>
                                    </p:animEffect>
                                  </p:childTnLst>
                                </p:cTn>
                              </p:par>
                            </p:childTnLst>
                          </p:cTn>
                        </p:par>
                        <p:par>
                          <p:cTn id="13" fill="hold">
                            <p:stCondLst>
                              <p:cond delay="3000"/>
                            </p:stCondLst>
                            <p:childTnLst>
                              <p:par>
                                <p:cTn id="14" presetID="23" presetClass="entr" presetSubtype="16"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2000" fill="hold"/>
                                        <p:tgtEl>
                                          <p:spTgt spid="6"/>
                                        </p:tgtEl>
                                        <p:attrNameLst>
                                          <p:attrName>ppt_w</p:attrName>
                                        </p:attrNameLst>
                                      </p:cBhvr>
                                      <p:tavLst>
                                        <p:tav tm="0">
                                          <p:val>
                                            <p:fltVal val="0"/>
                                          </p:val>
                                        </p:tav>
                                        <p:tav tm="100000">
                                          <p:val>
                                            <p:strVal val="#ppt_w"/>
                                          </p:val>
                                        </p:tav>
                                      </p:tavLst>
                                    </p:anim>
                                    <p:anim calcmode="lin" valueType="num">
                                      <p:cBhvr>
                                        <p:cTn id="17" dur="20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7699"/>
            <a:ext cx="4133244" cy="6250301"/>
          </a:xfrm>
          <a:prstGeom prst="rect">
            <a:avLst/>
          </a:prstGeom>
          <a:noFill/>
          <a:ln w="9525">
            <a:noFill/>
            <a:miter lim="800000"/>
            <a:headEnd/>
            <a:tailEnd/>
          </a:ln>
        </p:spPr>
      </p:pic>
      <p:grpSp>
        <p:nvGrpSpPr>
          <p:cNvPr id="7" name="Groupe 6"/>
          <p:cNvGrpSpPr/>
          <p:nvPr/>
        </p:nvGrpSpPr>
        <p:grpSpPr>
          <a:xfrm>
            <a:off x="2195736" y="620688"/>
            <a:ext cx="6948264" cy="5976664"/>
            <a:chOff x="2195736" y="620688"/>
            <a:chExt cx="6948264" cy="5976664"/>
          </a:xfrm>
        </p:grpSpPr>
        <p:sp>
          <p:nvSpPr>
            <p:cNvPr id="3" name="Rectangle 2"/>
            <p:cNvSpPr/>
            <p:nvPr/>
          </p:nvSpPr>
          <p:spPr>
            <a:xfrm>
              <a:off x="4355976" y="620688"/>
              <a:ext cx="4788024" cy="59766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400" dirty="0">
                  <a:solidFill>
                    <a:schemeClr val="tx1"/>
                  </a:solidFill>
                </a:rPr>
                <a:t>Il est nécessaire, dès le début de la partie pratique, de bien expliquer le plat imposé aux commis, en s’appuyant sur la fiche technique :</a:t>
              </a:r>
            </a:p>
            <a:p>
              <a:pPr algn="just"/>
              <a:r>
                <a:rPr lang="fr-FR" sz="2400" dirty="0">
                  <a:solidFill>
                    <a:schemeClr val="tx1"/>
                  </a:solidFill>
                </a:rPr>
                <a:t> </a:t>
              </a:r>
            </a:p>
            <a:p>
              <a:pPr algn="just"/>
              <a:r>
                <a:rPr lang="fr-FR" sz="2400" dirty="0">
                  <a:solidFill>
                    <a:schemeClr val="tx1"/>
                  </a:solidFill>
                </a:rPr>
                <a:t>Repérer les difficultés, envisager une ou deux démonstrations, respecter les indications fournies, ne pas prendre d’initiatives isolées.</a:t>
              </a:r>
            </a:p>
            <a:p>
              <a:pPr algn="just"/>
              <a:endParaRPr lang="fr-FR" sz="2400" dirty="0">
                <a:solidFill>
                  <a:schemeClr val="tx1"/>
                </a:solidFill>
              </a:endParaRPr>
            </a:p>
            <a:p>
              <a:pPr algn="just"/>
              <a:r>
                <a:rPr lang="fr-FR" sz="2400" dirty="0">
                  <a:solidFill>
                    <a:schemeClr val="tx1"/>
                  </a:solidFill>
                </a:rPr>
                <a:t>La fiche technique étant un document professionnel, cela implique que le candidat connaît et maîtrise les techniques demandées.</a:t>
              </a:r>
            </a:p>
          </p:txBody>
        </p:sp>
        <p:cxnSp>
          <p:nvCxnSpPr>
            <p:cNvPr id="6" name="Connecteur droit avec flèche 5"/>
            <p:cNvCxnSpPr>
              <a:stCxn id="3" idx="1"/>
            </p:cNvCxnSpPr>
            <p:nvPr/>
          </p:nvCxnSpPr>
          <p:spPr>
            <a:xfrm flipH="1" flipV="1">
              <a:off x="2195736" y="3573016"/>
              <a:ext cx="2160240" cy="3600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8" name="Rectangle 7"/>
          <p:cNvSpPr/>
          <p:nvPr/>
        </p:nvSpPr>
        <p:spPr>
          <a:xfrm>
            <a:off x="35496" y="692696"/>
            <a:ext cx="1979712" cy="6165304"/>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additive="base">
                                        <p:cTn id="7" dur="1000" fill="hold"/>
                                        <p:tgtEl>
                                          <p:spTgt spid="49154"/>
                                        </p:tgtEl>
                                        <p:attrNameLst>
                                          <p:attrName>ppt_x</p:attrName>
                                        </p:attrNameLst>
                                      </p:cBhvr>
                                      <p:tavLst>
                                        <p:tav tm="0">
                                          <p:val>
                                            <p:strVal val="#ppt_x"/>
                                          </p:val>
                                        </p:tav>
                                        <p:tav tm="100000">
                                          <p:val>
                                            <p:strVal val="#ppt_x"/>
                                          </p:val>
                                        </p:tav>
                                      </p:tavLst>
                                    </p:anim>
                                    <p:anim calcmode="lin" valueType="num">
                                      <p:cBhvr additive="base">
                                        <p:cTn id="8" dur="1000" fill="hold"/>
                                        <p:tgtEl>
                                          <p:spTgt spid="4915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2000" fill="hold"/>
                                        <p:tgtEl>
                                          <p:spTgt spid="8"/>
                                        </p:tgtEl>
                                        <p:attrNameLst>
                                          <p:attrName>ppt_w</p:attrName>
                                        </p:attrNameLst>
                                      </p:cBhvr>
                                      <p:tavLst>
                                        <p:tav tm="0">
                                          <p:val>
                                            <p:fltVal val="0"/>
                                          </p:val>
                                        </p:tav>
                                        <p:tav tm="100000">
                                          <p:val>
                                            <p:strVal val="#ppt_w"/>
                                          </p:val>
                                        </p:tav>
                                      </p:tavLst>
                                    </p:anim>
                                    <p:anim calcmode="lin" valueType="num">
                                      <p:cBhvr>
                                        <p:cTn id="13" dur="2000" fill="hold"/>
                                        <p:tgtEl>
                                          <p:spTgt spid="8"/>
                                        </p:tgtEl>
                                        <p:attrNameLst>
                                          <p:attrName>ppt_h</p:attrName>
                                        </p:attrNameLst>
                                      </p:cBhvr>
                                      <p:tavLst>
                                        <p:tav tm="0">
                                          <p:val>
                                            <p:fltVal val="0"/>
                                          </p:val>
                                        </p:tav>
                                        <p:tav tm="100000">
                                          <p:val>
                                            <p:strVal val="#ppt_h"/>
                                          </p:val>
                                        </p:tav>
                                      </p:tavLst>
                                    </p:anim>
                                  </p:childTnLst>
                                </p:cTn>
                              </p:par>
                            </p:childTnLst>
                          </p:cTn>
                        </p:par>
                        <p:par>
                          <p:cTn id="14" fill="hold">
                            <p:stCondLst>
                              <p:cond delay="3000"/>
                            </p:stCondLst>
                            <p:childTnLst>
                              <p:par>
                                <p:cTn id="15" presetID="8" presetClass="entr" presetSubtype="32"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out)">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632302"/>
            <a:ext cx="9144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Conseils pour la partie pratique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lang="fr-FR" sz="3200" b="1" dirty="0">
                <a:latin typeface="Times New Roman" pitchFamily="18" charset="0"/>
                <a:ea typeface="Calibri" pitchFamily="34" charset="0"/>
                <a:cs typeface="Times New Roman" pitchFamily="18" charset="0"/>
              </a:rPr>
              <a:t>T</a:t>
            </a:r>
            <a:r>
              <a:rPr kumimoji="0" lang="fr-FR"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ravail des commis)</a:t>
            </a:r>
            <a:r>
              <a:rPr kumimoji="0" lang="fr-FR" sz="3200" b="1" i="0" u="none" strike="noStrike" cap="none" normalizeH="0" baseline="0" dirty="0">
                <a:ln>
                  <a:noFill/>
                </a:ln>
                <a:solidFill>
                  <a:schemeClr val="tx1"/>
                </a:solidFill>
                <a:effectLst/>
                <a:latin typeface="Calibri"/>
                <a:ea typeface="Calibri" pitchFamily="34" charset="0"/>
                <a:cs typeface="Times New Roman" pitchFamily="18" charset="0"/>
              </a:rPr>
              <a:t> </a:t>
            </a:r>
            <a:r>
              <a:rPr kumimoji="0" lang="fr-FR"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Expliquer aux commis, en d</a:t>
            </a:r>
            <a:r>
              <a:rPr kumimoji="0" lang="fr-FR" sz="2800" b="0"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but d</a:t>
            </a:r>
            <a:r>
              <a:rPr kumimoji="0" lang="fr-FR" sz="2800" b="0"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preuve, quel travail ils doivent r</a:t>
            </a:r>
            <a:r>
              <a:rPr kumimoji="0" lang="fr-FR" sz="2800" b="0"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aliser.</a:t>
            </a:r>
            <a:endParaRPr kumimoji="0" lang="fr-FR" sz="2800" b="0" i="0" u="none" strike="noStrike" cap="none" normalizeH="0" baseline="0" dirty="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Surveiller leur travail et ne pas h</a:t>
            </a:r>
            <a:r>
              <a:rPr kumimoji="0" lang="fr-FR" sz="2800" b="0"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siter </a:t>
            </a:r>
            <a:r>
              <a:rPr kumimoji="0" lang="fr-FR" sz="2800" b="0" i="0" u="none" strike="noStrike" cap="none" normalizeH="0" baseline="0" dirty="0">
                <a:ln>
                  <a:noFill/>
                </a:ln>
                <a:solidFill>
                  <a:schemeClr val="tx1"/>
                </a:solidFill>
                <a:effectLst/>
                <a:latin typeface="Calibri"/>
                <a:ea typeface="Calibri" pitchFamily="34" charset="0"/>
                <a:cs typeface="Times New Roman" pitchFamily="18" charset="0"/>
              </a:rPr>
              <a:t>à</a:t>
            </a: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corriger leurs erreurs.</a:t>
            </a:r>
            <a:endParaRPr kumimoji="0" lang="fr-FR" sz="2800" b="0" i="0" u="none" strike="noStrike" cap="none" normalizeH="0" baseline="0" dirty="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Communiquer clairement le plus possible.</a:t>
            </a:r>
            <a:endParaRPr kumimoji="0" lang="fr-FR" sz="2800" b="0" i="0" u="none" strike="noStrike" cap="none" normalizeH="0" baseline="0" dirty="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Assurer une ou plusieurs d</a:t>
            </a:r>
            <a:r>
              <a:rPr kumimoji="0" lang="fr-FR" sz="2800" b="0"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monstrations.</a:t>
            </a:r>
            <a:endParaRPr kumimoji="0" lang="fr-FR" sz="2800" b="0" i="0" u="none" strike="noStrike" cap="none" normalizeH="0" baseline="0" dirty="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Veiller </a:t>
            </a:r>
            <a:r>
              <a:rPr kumimoji="0" lang="fr-FR" sz="2800" b="0" i="0" u="none" strike="noStrike" cap="none" normalizeH="0" baseline="0" dirty="0">
                <a:ln>
                  <a:noFill/>
                </a:ln>
                <a:solidFill>
                  <a:schemeClr val="tx1"/>
                </a:solidFill>
                <a:effectLst/>
                <a:latin typeface="Calibri"/>
                <a:ea typeface="Calibri" pitchFamily="34" charset="0"/>
                <a:cs typeface="Times New Roman" pitchFamily="18" charset="0"/>
              </a:rPr>
              <a:t>à</a:t>
            </a: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ce qu</a:t>
            </a:r>
            <a:r>
              <a:rPr kumimoji="0" lang="fr-FR" sz="28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ils respectent les r</a:t>
            </a:r>
            <a:r>
              <a:rPr kumimoji="0" lang="fr-FR" sz="2800" b="0" i="0" u="none" strike="noStrike" cap="none" normalizeH="0" baseline="0" dirty="0">
                <a:ln>
                  <a:noFill/>
                </a:ln>
                <a:solidFill>
                  <a:schemeClr val="tx1"/>
                </a:solidFill>
                <a:effectLst/>
                <a:latin typeface="Calibri"/>
                <a:ea typeface="Calibri" pitchFamily="34" charset="0"/>
                <a:cs typeface="Times New Roman" pitchFamily="18" charset="0"/>
              </a:rPr>
              <a:t>è</a:t>
            </a: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gles d</a:t>
            </a:r>
            <a:r>
              <a:rPr kumimoji="0" lang="fr-FR" sz="28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hygi</a:t>
            </a:r>
            <a:r>
              <a:rPr kumimoji="0" lang="fr-FR" sz="2800" b="0" i="0" u="none" strike="noStrike" cap="none" normalizeH="0" baseline="0" dirty="0">
                <a:ln>
                  <a:noFill/>
                </a:ln>
                <a:solidFill>
                  <a:schemeClr val="tx1"/>
                </a:solidFill>
                <a:effectLst/>
                <a:latin typeface="Calibri"/>
                <a:ea typeface="Calibri" pitchFamily="34" charset="0"/>
                <a:cs typeface="Times New Roman" pitchFamily="18" charset="0"/>
              </a:rPr>
              <a:t>è</a:t>
            </a: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ne et de s</a:t>
            </a:r>
            <a:r>
              <a:rPr kumimoji="0" lang="fr-FR" sz="2800" b="0"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curit</a:t>
            </a:r>
            <a:r>
              <a:rPr kumimoji="0" lang="fr-FR" sz="2800" b="0"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8129"/>
                                        </p:tgtEl>
                                        <p:attrNameLst>
                                          <p:attrName>style.visibility</p:attrName>
                                        </p:attrNameLst>
                                      </p:cBhvr>
                                      <p:to>
                                        <p:strVal val="visible"/>
                                      </p:to>
                                    </p:set>
                                    <p:animEffect transition="in" filter="fade">
                                      <p:cBhvr>
                                        <p:cTn id="7" dur="1600" decel="100000"/>
                                        <p:tgtEl>
                                          <p:spTgt spid="48129"/>
                                        </p:tgtEl>
                                      </p:cBhvr>
                                    </p:animEffect>
                                    <p:anim calcmode="lin" valueType="num">
                                      <p:cBhvr>
                                        <p:cTn id="8" dur="1600" decel="100000" fill="hold"/>
                                        <p:tgtEl>
                                          <p:spTgt spid="48129"/>
                                        </p:tgtEl>
                                        <p:attrNameLst>
                                          <p:attrName>style.rotation</p:attrName>
                                        </p:attrNameLst>
                                      </p:cBhvr>
                                      <p:tavLst>
                                        <p:tav tm="0">
                                          <p:val>
                                            <p:fltVal val="-90"/>
                                          </p:val>
                                        </p:tav>
                                        <p:tav tm="100000">
                                          <p:val>
                                            <p:fltVal val="0"/>
                                          </p:val>
                                        </p:tav>
                                      </p:tavLst>
                                    </p:anim>
                                    <p:anim calcmode="lin" valueType="num">
                                      <p:cBhvr>
                                        <p:cTn id="9" dur="1600" decel="100000" fill="hold"/>
                                        <p:tgtEl>
                                          <p:spTgt spid="48129"/>
                                        </p:tgtEl>
                                        <p:attrNameLst>
                                          <p:attrName>ppt_x</p:attrName>
                                        </p:attrNameLst>
                                      </p:cBhvr>
                                      <p:tavLst>
                                        <p:tav tm="0">
                                          <p:val>
                                            <p:strVal val="#ppt_x+0.4"/>
                                          </p:val>
                                        </p:tav>
                                        <p:tav tm="100000">
                                          <p:val>
                                            <p:strVal val="#ppt_x-0.05"/>
                                          </p:val>
                                        </p:tav>
                                      </p:tavLst>
                                    </p:anim>
                                    <p:anim calcmode="lin" valueType="num">
                                      <p:cBhvr>
                                        <p:cTn id="10" dur="1600" decel="100000" fill="hold"/>
                                        <p:tgtEl>
                                          <p:spTgt spid="48129"/>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8129"/>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812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1" y="585046"/>
            <a:ext cx="9144001"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3200" b="1" dirty="0">
                <a:latin typeface="Times New Roman" pitchFamily="18" charset="0"/>
                <a:ea typeface="Calibri" pitchFamily="34" charset="0"/>
                <a:cs typeface="Times New Roman" pitchFamily="18" charset="0"/>
              </a:rPr>
              <a:t>Conseil pour la partie pratique </a:t>
            </a:r>
          </a:p>
          <a:p>
            <a:pPr marL="0" marR="0" lvl="0" indent="0" algn="ctr" defTabSz="914400" rtl="0" eaLnBrk="1" fontAlgn="base" latinLnBrk="0" hangingPunct="1">
              <a:lnSpc>
                <a:spcPct val="100000"/>
              </a:lnSpc>
              <a:spcBef>
                <a:spcPct val="0"/>
              </a:spcBef>
              <a:spcAft>
                <a:spcPct val="0"/>
              </a:spcAft>
              <a:buClrTx/>
              <a:buSzTx/>
              <a:buFontTx/>
              <a:buNone/>
              <a:tabLst/>
            </a:pPr>
            <a:r>
              <a:rPr lang="fr-FR" sz="3200" b="1" dirty="0">
                <a:latin typeface="Times New Roman" pitchFamily="18" charset="0"/>
                <a:ea typeface="Calibri" pitchFamily="34" charset="0"/>
                <a:cs typeface="Times New Roman" pitchFamily="18" charset="0"/>
              </a:rPr>
              <a:t>(Travail du candidat):</a:t>
            </a:r>
          </a:p>
          <a:p>
            <a:pPr marL="0" marR="0" lvl="0" indent="0" algn="just" defTabSz="914400" rtl="0" eaLnBrk="1" fontAlgn="base" latinLnBrk="0" hangingPunct="1">
              <a:lnSpc>
                <a:spcPct val="100000"/>
              </a:lnSpc>
              <a:spcBef>
                <a:spcPct val="0"/>
              </a:spcBef>
              <a:spcAft>
                <a:spcPct val="0"/>
              </a:spcAft>
              <a:buClrTx/>
              <a:buSzTx/>
              <a:buFontTx/>
              <a:buNone/>
              <a:tabLst/>
            </a:pPr>
            <a:endParaRPr lang="fr-FR" sz="2800" dirty="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fr-FR" sz="2800" dirty="0">
                <a:latin typeface="Times New Roman" pitchFamily="18" charset="0"/>
                <a:ea typeface="Calibri" pitchFamily="34" charset="0"/>
                <a:cs typeface="Times New Roman" pitchFamily="18" charset="0"/>
              </a:rPr>
              <a:t>Veiller à l’organisation du poste, à l’hygiène et à la sécurité.</a:t>
            </a:r>
          </a:p>
          <a:p>
            <a:pPr marL="0" marR="0" lvl="0" indent="0" algn="just" defTabSz="914400" rtl="0" eaLnBrk="0" fontAlgn="base" latinLnBrk="0" hangingPunct="0">
              <a:lnSpc>
                <a:spcPct val="100000"/>
              </a:lnSpc>
              <a:spcBef>
                <a:spcPct val="0"/>
              </a:spcBef>
              <a:spcAft>
                <a:spcPct val="0"/>
              </a:spcAft>
              <a:buClrTx/>
              <a:buSzTx/>
              <a:buFontTx/>
              <a:buChar char="•"/>
              <a:tabLst/>
            </a:pPr>
            <a:r>
              <a:rPr lang="fr-FR" sz="2800" dirty="0">
                <a:latin typeface="Times New Roman" pitchFamily="18" charset="0"/>
                <a:ea typeface="Calibri" pitchFamily="34" charset="0"/>
                <a:cs typeface="Times New Roman" pitchFamily="18" charset="0"/>
              </a:rPr>
              <a:t>Respecter le principe de la marche en avant.</a:t>
            </a:r>
          </a:p>
          <a:p>
            <a:pPr marL="0" marR="0" lvl="0" indent="0" algn="just" defTabSz="914400" rtl="0" eaLnBrk="0" fontAlgn="base" latinLnBrk="0" hangingPunct="0">
              <a:lnSpc>
                <a:spcPct val="100000"/>
              </a:lnSpc>
              <a:spcBef>
                <a:spcPct val="0"/>
              </a:spcBef>
              <a:spcAft>
                <a:spcPct val="0"/>
              </a:spcAft>
              <a:buClrTx/>
              <a:buSzTx/>
              <a:buFontTx/>
              <a:buChar char="•"/>
              <a:tabLst/>
            </a:pPr>
            <a:r>
              <a:rPr lang="fr-FR" sz="2800" dirty="0">
                <a:latin typeface="Times New Roman" pitchFamily="18" charset="0"/>
                <a:ea typeface="Calibri" pitchFamily="34" charset="0"/>
                <a:cs typeface="Times New Roman" pitchFamily="18" charset="0"/>
              </a:rPr>
              <a:t>Respecter l’organisation écrite et ne pas prendre de retard.</a:t>
            </a:r>
          </a:p>
          <a:p>
            <a:pPr marL="0" marR="0" lvl="0" indent="0" algn="just" defTabSz="914400" rtl="0" eaLnBrk="0" fontAlgn="base" latinLnBrk="0" hangingPunct="0">
              <a:lnSpc>
                <a:spcPct val="100000"/>
              </a:lnSpc>
              <a:spcBef>
                <a:spcPct val="0"/>
              </a:spcBef>
              <a:spcAft>
                <a:spcPct val="0"/>
              </a:spcAft>
              <a:buClrTx/>
              <a:buSzTx/>
              <a:buFontTx/>
              <a:buChar char="•"/>
              <a:tabLst/>
            </a:pPr>
            <a:r>
              <a:rPr lang="fr-FR" sz="2800" dirty="0">
                <a:latin typeface="Times New Roman" pitchFamily="18" charset="0"/>
                <a:ea typeface="Calibri" pitchFamily="34" charset="0"/>
                <a:cs typeface="Times New Roman" pitchFamily="18" charset="0"/>
              </a:rPr>
              <a:t>Ne pas paniquer si une technique n’est pas correctement réussie : </a:t>
            </a:r>
          </a:p>
          <a:p>
            <a:pPr marL="0" marR="0" lvl="0" indent="0" algn="just" defTabSz="914400" rtl="0" eaLnBrk="0" fontAlgn="base" latinLnBrk="0" hangingPunct="0">
              <a:lnSpc>
                <a:spcPct val="100000"/>
              </a:lnSpc>
              <a:spcBef>
                <a:spcPct val="0"/>
              </a:spcBef>
              <a:spcAft>
                <a:spcPct val="0"/>
              </a:spcAft>
              <a:buClrTx/>
              <a:buSzTx/>
              <a:buFontTx/>
              <a:buChar char="•"/>
              <a:tabLst/>
            </a:pPr>
            <a:r>
              <a:rPr lang="fr-FR" sz="2800" dirty="0">
                <a:latin typeface="Times New Roman" pitchFamily="18" charset="0"/>
                <a:ea typeface="Calibri" pitchFamily="34" charset="0"/>
                <a:cs typeface="Times New Roman" pitchFamily="18" charset="0"/>
              </a:rPr>
              <a:t>cela ne fait perdre que les points liés à celle-ci et non l’ensemble des points.</a:t>
            </a:r>
          </a:p>
          <a:p>
            <a:pPr marL="0" marR="0" lvl="0" indent="0" algn="just" defTabSz="914400" rtl="0" eaLnBrk="0" fontAlgn="base" latinLnBrk="0" hangingPunct="0">
              <a:lnSpc>
                <a:spcPct val="100000"/>
              </a:lnSpc>
              <a:spcBef>
                <a:spcPct val="0"/>
              </a:spcBef>
              <a:spcAft>
                <a:spcPct val="0"/>
              </a:spcAft>
              <a:buClrTx/>
              <a:buSzTx/>
              <a:buFontTx/>
              <a:buChar char="•"/>
              <a:tabLst/>
            </a:pPr>
            <a:r>
              <a:rPr lang="fr-FR" sz="2800" dirty="0">
                <a:latin typeface="Times New Roman" pitchFamily="18" charset="0"/>
                <a:ea typeface="Calibri" pitchFamily="34" charset="0"/>
                <a:cs typeface="Times New Roman" pitchFamily="18" charset="0"/>
              </a:rPr>
              <a:t>Rester calme et serein.</a:t>
            </a:r>
          </a:p>
          <a:p>
            <a:pPr marL="0" marR="0" lvl="0" indent="0" algn="just" defTabSz="914400" rtl="0" eaLnBrk="0" fontAlgn="base" latinLnBrk="0" hangingPunct="0">
              <a:lnSpc>
                <a:spcPct val="100000"/>
              </a:lnSpc>
              <a:spcBef>
                <a:spcPct val="0"/>
              </a:spcBef>
              <a:spcAft>
                <a:spcPct val="0"/>
              </a:spcAft>
              <a:buClrTx/>
              <a:buSzTx/>
              <a:buFontTx/>
              <a:buChar char="•"/>
              <a:tabLst/>
            </a:pPr>
            <a:r>
              <a:rPr lang="fr-FR" sz="2800" dirty="0">
                <a:latin typeface="Times New Roman" pitchFamily="18" charset="0"/>
                <a:ea typeface="Calibri" pitchFamily="34" charset="0"/>
                <a:cs typeface="Times New Roman" pitchFamily="18" charset="0"/>
              </a:rPr>
              <a:t>Se soigner et protéger efficacement la plaie en cas de coupure ou de brûlure. (Prévoir le nécessaire)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01"/>
                                        </p:tgtEl>
                                        <p:attrNameLst>
                                          <p:attrName>style.visibility</p:attrName>
                                        </p:attrNameLst>
                                      </p:cBhvr>
                                      <p:to>
                                        <p:strVal val="visible"/>
                                      </p:to>
                                    </p:set>
                                    <p:animEffect transition="in" filter="fade">
                                      <p:cBhvr>
                                        <p:cTn id="7" dur="1600" decel="100000"/>
                                        <p:tgtEl>
                                          <p:spTgt spid="51201"/>
                                        </p:tgtEl>
                                      </p:cBhvr>
                                    </p:animEffect>
                                    <p:anim calcmode="lin" valueType="num">
                                      <p:cBhvr>
                                        <p:cTn id="8" dur="1600" decel="100000" fill="hold"/>
                                        <p:tgtEl>
                                          <p:spTgt spid="51201"/>
                                        </p:tgtEl>
                                        <p:attrNameLst>
                                          <p:attrName>style.rotation</p:attrName>
                                        </p:attrNameLst>
                                      </p:cBhvr>
                                      <p:tavLst>
                                        <p:tav tm="0">
                                          <p:val>
                                            <p:fltVal val="-90"/>
                                          </p:val>
                                        </p:tav>
                                        <p:tav tm="100000">
                                          <p:val>
                                            <p:fltVal val="0"/>
                                          </p:val>
                                        </p:tav>
                                      </p:tavLst>
                                    </p:anim>
                                    <p:anim calcmode="lin" valueType="num">
                                      <p:cBhvr>
                                        <p:cTn id="9" dur="1600" decel="100000" fill="hold"/>
                                        <p:tgtEl>
                                          <p:spTgt spid="51201"/>
                                        </p:tgtEl>
                                        <p:attrNameLst>
                                          <p:attrName>ppt_x</p:attrName>
                                        </p:attrNameLst>
                                      </p:cBhvr>
                                      <p:tavLst>
                                        <p:tav tm="0">
                                          <p:val>
                                            <p:strVal val="#ppt_x+0.4"/>
                                          </p:val>
                                        </p:tav>
                                        <p:tav tm="100000">
                                          <p:val>
                                            <p:strVal val="#ppt_x-0.05"/>
                                          </p:val>
                                        </p:tav>
                                      </p:tavLst>
                                    </p:anim>
                                    <p:anim calcmode="lin" valueType="num">
                                      <p:cBhvr>
                                        <p:cTn id="10" dur="1600" decel="100000" fill="hold"/>
                                        <p:tgtEl>
                                          <p:spTgt spid="51201"/>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51201"/>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5120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1905506"/>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9600" dirty="0">
                <a:latin typeface="Times New Roman" pitchFamily="18" charset="0"/>
                <a:ea typeface="Calibri" pitchFamily="34" charset="0"/>
                <a:cs typeface="Times New Roman" pitchFamily="18" charset="0"/>
              </a:rPr>
              <a:t>Evaluation de la </a:t>
            </a:r>
            <a:r>
              <a:rPr lang="fr-FR" sz="9600" b="1" dirty="0">
                <a:latin typeface="Times New Roman" pitchFamily="18" charset="0"/>
                <a:ea typeface="Calibri" pitchFamily="34" charset="0"/>
                <a:cs typeface="Times New Roman" pitchFamily="18" charset="0"/>
              </a:rPr>
              <a:t>PHASE 2</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30924"/>
            <a:ext cx="7096417" cy="6027076"/>
          </a:xfrm>
          <a:prstGeom prst="rect">
            <a:avLst/>
          </a:prstGeom>
          <a:noFill/>
          <a:ln w="9525">
            <a:noFill/>
            <a:miter lim="800000"/>
            <a:headEnd/>
            <a:tailEnd/>
          </a:ln>
        </p:spPr>
      </p:pic>
      <p:grpSp>
        <p:nvGrpSpPr>
          <p:cNvPr id="6" name="Groupe 5"/>
          <p:cNvGrpSpPr/>
          <p:nvPr/>
        </p:nvGrpSpPr>
        <p:grpSpPr>
          <a:xfrm>
            <a:off x="5364088" y="1628800"/>
            <a:ext cx="3779912" cy="2880320"/>
            <a:chOff x="5364088" y="1628800"/>
            <a:chExt cx="3779912" cy="2880320"/>
          </a:xfrm>
        </p:grpSpPr>
        <p:sp>
          <p:nvSpPr>
            <p:cNvPr id="3" name="Rectangle 2"/>
            <p:cNvSpPr/>
            <p:nvPr/>
          </p:nvSpPr>
          <p:spPr>
            <a:xfrm>
              <a:off x="5687616" y="1628800"/>
              <a:ext cx="3456384" cy="288032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dirty="0">
                  <a:solidFill>
                    <a:sysClr val="windowText" lastClr="000000"/>
                  </a:solidFill>
                </a:rPr>
                <a:t>La partie réalisation culinaire représente 36 points sur 90.</a:t>
              </a:r>
            </a:p>
            <a:p>
              <a:pPr algn="just"/>
              <a:endParaRPr lang="fr-FR" sz="2800" dirty="0">
                <a:solidFill>
                  <a:sysClr val="windowText" lastClr="000000"/>
                </a:solidFill>
              </a:endParaRPr>
            </a:p>
            <a:p>
              <a:pPr algn="just"/>
              <a:r>
                <a:rPr lang="fr-FR" sz="2800" dirty="0">
                  <a:solidFill>
                    <a:sysClr val="windowText" lastClr="000000"/>
                  </a:solidFill>
                </a:rPr>
                <a:t>Soit 40% de la note finale.</a:t>
              </a:r>
            </a:p>
          </p:txBody>
        </p:sp>
        <p:cxnSp>
          <p:nvCxnSpPr>
            <p:cNvPr id="5" name="Connecteur droit avec flèche 4"/>
            <p:cNvCxnSpPr>
              <a:stCxn id="3" idx="1"/>
            </p:cNvCxnSpPr>
            <p:nvPr/>
          </p:nvCxnSpPr>
          <p:spPr>
            <a:xfrm flipH="1">
              <a:off x="5364088" y="3068960"/>
              <a:ext cx="323528"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7" name="Ellipse 6"/>
          <p:cNvSpPr/>
          <p:nvPr/>
        </p:nvSpPr>
        <p:spPr>
          <a:xfrm>
            <a:off x="4932040" y="764704"/>
            <a:ext cx="432048" cy="5544616"/>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54273"/>
                                        </p:tgtEl>
                                        <p:attrNameLst>
                                          <p:attrName>style.visibility</p:attrName>
                                        </p:attrNameLst>
                                      </p:cBhvr>
                                      <p:to>
                                        <p:strVal val="visible"/>
                                      </p:to>
                                    </p:set>
                                    <p:anim calcmode="lin" valueType="num">
                                      <p:cBhvr additive="base">
                                        <p:cTn id="7" dur="500" fill="hold"/>
                                        <p:tgtEl>
                                          <p:spTgt spid="54273"/>
                                        </p:tgtEl>
                                        <p:attrNameLst>
                                          <p:attrName>ppt_x</p:attrName>
                                        </p:attrNameLst>
                                      </p:cBhvr>
                                      <p:tavLst>
                                        <p:tav tm="0">
                                          <p:val>
                                            <p:strVal val="#ppt_x"/>
                                          </p:val>
                                        </p:tav>
                                        <p:tav tm="100000">
                                          <p:val>
                                            <p:strVal val="#ppt_x"/>
                                          </p:val>
                                        </p:tav>
                                      </p:tavLst>
                                    </p:anim>
                                    <p:anim calcmode="lin" valueType="num">
                                      <p:cBhvr additive="base">
                                        <p:cTn id="8" dur="500" fill="hold"/>
                                        <p:tgtEl>
                                          <p:spTgt spid="5427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8" presetClass="entr" presetSubtype="32"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out)">
                                      <p:cBhvr>
                                        <p:cTn id="12" dur="2000"/>
                                        <p:tgtEl>
                                          <p:spTgt spid="6"/>
                                        </p:tgtEl>
                                      </p:cBhvr>
                                    </p:animEffect>
                                  </p:childTnLst>
                                </p:cTn>
                              </p:par>
                            </p:childTnLst>
                          </p:cTn>
                        </p:par>
                        <p:par>
                          <p:cTn id="13" fill="hold">
                            <p:stCondLst>
                              <p:cond delay="2500"/>
                            </p:stCondLst>
                            <p:childTnLst>
                              <p:par>
                                <p:cTn id="14" presetID="23" presetClass="entr" presetSubtype="16"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1000" fill="hold"/>
                                        <p:tgtEl>
                                          <p:spTgt spid="7"/>
                                        </p:tgtEl>
                                        <p:attrNameLst>
                                          <p:attrName>ppt_w</p:attrName>
                                        </p:attrNameLst>
                                      </p:cBhvr>
                                      <p:tavLst>
                                        <p:tav tm="0">
                                          <p:val>
                                            <p:fltVal val="0"/>
                                          </p:val>
                                        </p:tav>
                                        <p:tav tm="100000">
                                          <p:val>
                                            <p:strVal val="#ppt_w"/>
                                          </p:val>
                                        </p:tav>
                                      </p:tavLst>
                                    </p:anim>
                                    <p:anim calcmode="lin" valueType="num">
                                      <p:cBhvr>
                                        <p:cTn id="17" dur="10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1166843"/>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4800" b="1" u="sng" dirty="0"/>
              <a:t>Phase 3</a:t>
            </a:r>
            <a:r>
              <a:rPr lang="fr-FR" sz="4800" b="1" dirty="0"/>
              <a:t> : </a:t>
            </a:r>
            <a:endParaRPr lang="fr-FR" sz="4800" dirty="0"/>
          </a:p>
          <a:p>
            <a:pPr marL="0" marR="0" lvl="0" indent="0" algn="ctr" defTabSz="914400" rtl="0" eaLnBrk="1" fontAlgn="base" latinLnBrk="0" hangingPunct="1">
              <a:lnSpc>
                <a:spcPct val="100000"/>
              </a:lnSpc>
              <a:spcBef>
                <a:spcPct val="0"/>
              </a:spcBef>
              <a:spcAft>
                <a:spcPct val="0"/>
              </a:spcAft>
              <a:buClrTx/>
              <a:buSzTx/>
              <a:buFontTx/>
              <a:buNone/>
              <a:tabLst/>
            </a:pPr>
            <a:r>
              <a:rPr lang="fr-FR" sz="4800" dirty="0"/>
              <a:t>Evaluation du travail </a:t>
            </a:r>
          </a:p>
          <a:p>
            <a:pPr algn="ctr" fontAlgn="base">
              <a:spcBef>
                <a:spcPct val="0"/>
              </a:spcBef>
              <a:spcAft>
                <a:spcPct val="0"/>
              </a:spcAft>
            </a:pPr>
            <a:r>
              <a:rPr lang="fr-FR" sz="4800" dirty="0"/>
              <a:t>Des commis</a:t>
            </a:r>
          </a:p>
          <a:p>
            <a:pPr algn="ctr" fontAlgn="base">
              <a:spcBef>
                <a:spcPct val="0"/>
              </a:spcBef>
              <a:spcAft>
                <a:spcPct val="0"/>
              </a:spcAft>
            </a:pPr>
            <a:endParaRPr lang="fr-FR" sz="4800" dirty="0"/>
          </a:p>
          <a:p>
            <a:pPr algn="ctr" fontAlgn="base">
              <a:spcBef>
                <a:spcPct val="0"/>
              </a:spcBef>
              <a:spcAft>
                <a:spcPct val="0"/>
              </a:spcAft>
            </a:pPr>
            <a:r>
              <a:rPr lang="fr-FR" sz="4800" dirty="0"/>
              <a:t>(Durée :  5 à 8 minutes en moyenne, coefficient : 0,5)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3249"/>
                                        </p:tgtEl>
                                        <p:attrNameLst>
                                          <p:attrName>style.visibility</p:attrName>
                                        </p:attrNameLst>
                                      </p:cBhvr>
                                      <p:to>
                                        <p:strVal val="visible"/>
                                      </p:to>
                                    </p:set>
                                    <p:animEffect transition="in" filter="fade">
                                      <p:cBhvr>
                                        <p:cTn id="7" dur="1600" decel="100000"/>
                                        <p:tgtEl>
                                          <p:spTgt spid="53249"/>
                                        </p:tgtEl>
                                      </p:cBhvr>
                                    </p:animEffect>
                                    <p:anim calcmode="lin" valueType="num">
                                      <p:cBhvr>
                                        <p:cTn id="8" dur="1600" decel="100000" fill="hold"/>
                                        <p:tgtEl>
                                          <p:spTgt spid="53249"/>
                                        </p:tgtEl>
                                        <p:attrNameLst>
                                          <p:attrName>style.rotation</p:attrName>
                                        </p:attrNameLst>
                                      </p:cBhvr>
                                      <p:tavLst>
                                        <p:tav tm="0">
                                          <p:val>
                                            <p:fltVal val="-90"/>
                                          </p:val>
                                        </p:tav>
                                        <p:tav tm="100000">
                                          <p:val>
                                            <p:fltVal val="0"/>
                                          </p:val>
                                        </p:tav>
                                      </p:tavLst>
                                    </p:anim>
                                    <p:anim calcmode="lin" valueType="num">
                                      <p:cBhvr>
                                        <p:cTn id="9" dur="1600" decel="100000" fill="hold"/>
                                        <p:tgtEl>
                                          <p:spTgt spid="53249"/>
                                        </p:tgtEl>
                                        <p:attrNameLst>
                                          <p:attrName>ppt_x</p:attrName>
                                        </p:attrNameLst>
                                      </p:cBhvr>
                                      <p:tavLst>
                                        <p:tav tm="0">
                                          <p:val>
                                            <p:strVal val="#ppt_x+0.4"/>
                                          </p:val>
                                        </p:tav>
                                        <p:tav tm="100000">
                                          <p:val>
                                            <p:strVal val="#ppt_x-0.05"/>
                                          </p:val>
                                        </p:tav>
                                      </p:tavLst>
                                    </p:anim>
                                    <p:anim calcmode="lin" valueType="num">
                                      <p:cBhvr>
                                        <p:cTn id="10" dur="1600" decel="100000" fill="hold"/>
                                        <p:tgtEl>
                                          <p:spTgt spid="53249"/>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53249"/>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5324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4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80728"/>
            <a:ext cx="9144000" cy="5693866"/>
          </a:xfrm>
          <a:prstGeom prst="rect">
            <a:avLst/>
          </a:prstGeom>
        </p:spPr>
        <p:txBody>
          <a:bodyPr wrap="square">
            <a:spAutoFit/>
          </a:bodyPr>
          <a:lstStyle/>
          <a:p>
            <a:pPr algn="ctr"/>
            <a:r>
              <a:rPr lang="fr-FR" sz="4000" b="1" dirty="0"/>
              <a:t>PHASE 1 : </a:t>
            </a:r>
          </a:p>
          <a:p>
            <a:pPr algn="ctr"/>
            <a:endParaRPr lang="fr-FR" sz="3600" dirty="0"/>
          </a:p>
          <a:p>
            <a:pPr algn="just"/>
            <a:r>
              <a:rPr lang="fr-FR" sz="3600" dirty="0"/>
              <a:t>Conception et organisation </a:t>
            </a:r>
          </a:p>
          <a:p>
            <a:pPr algn="just"/>
            <a:r>
              <a:rPr lang="fr-FR" sz="3600" dirty="0"/>
              <a:t>(Durée : 30 min, Coefficient : 0,5)</a:t>
            </a:r>
          </a:p>
          <a:p>
            <a:pPr algn="just"/>
            <a:endParaRPr lang="fr-FR" sz="3600" dirty="0"/>
          </a:p>
          <a:p>
            <a:pPr algn="just"/>
            <a:r>
              <a:rPr lang="fr-FR" sz="3600" dirty="0"/>
              <a:t>	Conception d’un plat à thème avec rédaction des documents.</a:t>
            </a:r>
          </a:p>
          <a:p>
            <a:pPr algn="just"/>
            <a:endParaRPr lang="fr-FR" sz="3600" dirty="0"/>
          </a:p>
          <a:p>
            <a:pPr algn="just"/>
            <a:r>
              <a:rPr lang="fr-FR" sz="3600" dirty="0"/>
              <a:t>	Planification du travail de la brigade de cuisine.</a:t>
            </a:r>
          </a:p>
        </p:txBody>
      </p:sp>
      <p:sp>
        <p:nvSpPr>
          <p:cNvPr id="3" name="Bouton d'action : Accueil 2">
            <a:hlinkClick r:id="rId2" action="ppaction://hlinksldjump" highlightClick="1"/>
          </p:cNvPr>
          <p:cNvSpPr/>
          <p:nvPr/>
        </p:nvSpPr>
        <p:spPr>
          <a:xfrm>
            <a:off x="5796136" y="0"/>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wd">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1440"/>
                            </p:stCondLst>
                            <p:childTnLst>
                              <p:par>
                                <p:cTn id="11" presetID="2" presetClass="entr" presetSubtype="8" fill="hold" grpId="1"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fill="hold"/>
                                        <p:tgtEl>
                                          <p:spTgt spid="3"/>
                                        </p:tgtEl>
                                        <p:attrNameLst>
                                          <p:attrName>ppt_x</p:attrName>
                                        </p:attrNameLst>
                                      </p:cBhvr>
                                      <p:tavLst>
                                        <p:tav tm="0">
                                          <p:val>
                                            <p:strVal val="0-#ppt_w/2"/>
                                          </p:val>
                                        </p:tav>
                                        <p:tav tm="100000">
                                          <p:val>
                                            <p:strVal val="#ppt_x"/>
                                          </p:val>
                                        </p:tav>
                                      </p:tavLst>
                                    </p:anim>
                                    <p:anim calcmode="lin" valueType="num">
                                      <p:cBhvr additive="base">
                                        <p:cTn id="14" dur="1000" fill="hold"/>
                                        <p:tgtEl>
                                          <p:spTgt spid="3"/>
                                        </p:tgtEl>
                                        <p:attrNameLst>
                                          <p:attrName>ppt_y</p:attrName>
                                        </p:attrNameLst>
                                      </p:cBhvr>
                                      <p:tavLst>
                                        <p:tav tm="0">
                                          <p:val>
                                            <p:strVal val="#ppt_y"/>
                                          </p:val>
                                        </p:tav>
                                        <p:tav tm="100000">
                                          <p:val>
                                            <p:strVal val="#ppt_y"/>
                                          </p:val>
                                        </p:tav>
                                      </p:tavLst>
                                    </p:anim>
                                  </p:childTnLst>
                                </p:cTn>
                              </p:par>
                            </p:childTnLst>
                          </p:cTn>
                        </p:par>
                        <p:par>
                          <p:cTn id="15" fill="hold">
                            <p:stCondLst>
                              <p:cond delay="2440"/>
                            </p:stCondLst>
                            <p:childTnLst>
                              <p:par>
                                <p:cTn id="16" presetID="63" presetClass="path" presetSubtype="0" accel="50000" decel="50000" fill="hold" grpId="0" nodeType="afterEffect">
                                  <p:stCondLst>
                                    <p:cond delay="0"/>
                                  </p:stCondLst>
                                  <p:childTnLst>
                                    <p:animMotion origin="layout" path="M 0 0  L 0.25 0  E" pathEditMode="relative" ptsTypes="">
                                      <p:cBhvr>
                                        <p:cTn id="17" dur="2000" fill="hold"/>
                                        <p:tgtEl>
                                          <p:spTgt spid="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3"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1443841"/>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Elle consiste </a:t>
            </a:r>
            <a:r>
              <a:rPr kumimoji="0" lang="fr-FR" sz="3200" b="0" i="0" u="none" strike="noStrike" cap="none" normalizeH="0" baseline="0" dirty="0">
                <a:ln>
                  <a:noFill/>
                </a:ln>
                <a:solidFill>
                  <a:srgbClr val="000000"/>
                </a:solidFill>
                <a:effectLst/>
                <a:latin typeface="Calibri"/>
                <a:ea typeface="Calibri" pitchFamily="34" charset="0"/>
                <a:cs typeface="Times New Roman" pitchFamily="18" charset="0"/>
              </a:rPr>
              <a:t>à</a:t>
            </a:r>
            <a:r>
              <a:rPr kumimoji="0" lang="fr-FR" sz="3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fr-FR" sz="3200" b="0" i="0" u="none" strike="noStrike" cap="none" normalizeH="0" baseline="0" dirty="0">
                <a:ln>
                  <a:noFill/>
                </a:ln>
                <a:solidFill>
                  <a:srgbClr val="000000"/>
                </a:solidFill>
                <a:effectLst/>
                <a:latin typeface="Calibri"/>
                <a:ea typeface="Calibri" pitchFamily="34" charset="0"/>
                <a:cs typeface="Times New Roman" pitchFamily="18" charset="0"/>
              </a:rPr>
              <a:t>é</a:t>
            </a:r>
            <a:r>
              <a:rPr kumimoji="0" lang="fr-FR" sz="3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valuer la prestation r</a:t>
            </a:r>
            <a:r>
              <a:rPr kumimoji="0" lang="fr-FR" sz="3200" b="0" i="0" u="none" strike="noStrike" cap="none" normalizeH="0" baseline="0" dirty="0">
                <a:ln>
                  <a:noFill/>
                </a:ln>
                <a:solidFill>
                  <a:srgbClr val="000000"/>
                </a:solidFill>
                <a:effectLst/>
                <a:latin typeface="Calibri"/>
                <a:ea typeface="Calibri" pitchFamily="34" charset="0"/>
                <a:cs typeface="Times New Roman" pitchFamily="18" charset="0"/>
              </a:rPr>
              <a:t>é</a:t>
            </a:r>
            <a:r>
              <a:rPr kumimoji="0" lang="fr-FR" sz="3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alis</a:t>
            </a:r>
            <a:r>
              <a:rPr kumimoji="0" lang="fr-FR" sz="3200" b="0" i="0" u="none" strike="noStrike" cap="none" normalizeH="0" baseline="0" dirty="0">
                <a:ln>
                  <a:noFill/>
                </a:ln>
                <a:solidFill>
                  <a:srgbClr val="000000"/>
                </a:solidFill>
                <a:effectLst/>
                <a:latin typeface="Calibri"/>
                <a:ea typeface="Calibri" pitchFamily="34" charset="0"/>
                <a:cs typeface="Times New Roman" pitchFamily="18" charset="0"/>
              </a:rPr>
              <a:t>é</a:t>
            </a:r>
            <a:r>
              <a:rPr kumimoji="0" lang="fr-FR" sz="3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e par les commis et donc la possibilit</a:t>
            </a:r>
            <a:r>
              <a:rPr kumimoji="0" lang="fr-FR" sz="3200" b="0" i="0" u="none" strike="noStrike" cap="none" normalizeH="0" baseline="0" dirty="0">
                <a:ln>
                  <a:noFill/>
                </a:ln>
                <a:solidFill>
                  <a:srgbClr val="000000"/>
                </a:solidFill>
                <a:effectLst/>
                <a:latin typeface="Calibri"/>
                <a:ea typeface="Calibri" pitchFamily="34" charset="0"/>
                <a:cs typeface="Times New Roman" pitchFamily="18" charset="0"/>
              </a:rPr>
              <a:t>é</a:t>
            </a:r>
            <a:r>
              <a:rPr kumimoji="0" lang="fr-FR" sz="3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de commercialisation du plat.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En aucun cas le plat des commis est not</a:t>
            </a:r>
            <a:r>
              <a:rPr kumimoji="0" lang="fr-FR" sz="3200" b="0" i="0" u="none" strike="noStrike" cap="none" normalizeH="0" baseline="0" dirty="0">
                <a:ln>
                  <a:noFill/>
                </a:ln>
                <a:solidFill>
                  <a:srgbClr val="000000"/>
                </a:solidFill>
                <a:effectLst/>
                <a:latin typeface="Calibri"/>
                <a:ea typeface="Calibri" pitchFamily="34" charset="0"/>
                <a:cs typeface="Times New Roman" pitchFamily="18" charset="0"/>
              </a:rPr>
              <a:t>é</a:t>
            </a:r>
            <a:r>
              <a:rPr kumimoji="0" lang="fr-FR" sz="3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a:ln>
                  <a:noFill/>
                </a:ln>
                <a:solidFill>
                  <a:srgbClr val="000000"/>
                </a:solidFill>
                <a:effectLst/>
                <a:latin typeface="Calibri"/>
                <a:ea typeface="Calibri" pitchFamily="34" charset="0"/>
                <a:cs typeface="Times New Roman" pitchFamily="18" charset="0"/>
              </a:rPr>
              <a:t>C’</a:t>
            </a:r>
            <a:r>
              <a:rPr kumimoji="0" lang="fr-FR" sz="3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est la capacit</a:t>
            </a:r>
            <a:r>
              <a:rPr kumimoji="0" lang="fr-FR" sz="3200" b="0" i="0" u="none" strike="noStrike" cap="none" normalizeH="0" baseline="0" dirty="0">
                <a:ln>
                  <a:noFill/>
                </a:ln>
                <a:solidFill>
                  <a:srgbClr val="000000"/>
                </a:solidFill>
                <a:effectLst/>
                <a:latin typeface="Calibri"/>
                <a:ea typeface="Calibri" pitchFamily="34" charset="0"/>
                <a:cs typeface="Times New Roman" pitchFamily="18" charset="0"/>
              </a:rPr>
              <a:t>é</a:t>
            </a:r>
            <a:r>
              <a:rPr kumimoji="0" lang="fr-FR" sz="3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du candidat </a:t>
            </a:r>
            <a:r>
              <a:rPr kumimoji="0" lang="fr-FR" sz="3200" b="0" i="0" u="none" strike="noStrike" cap="none" normalizeH="0" baseline="0" dirty="0">
                <a:ln>
                  <a:noFill/>
                </a:ln>
                <a:solidFill>
                  <a:srgbClr val="000000"/>
                </a:solidFill>
                <a:effectLst/>
                <a:latin typeface="Calibri"/>
                <a:ea typeface="Calibri" pitchFamily="34" charset="0"/>
                <a:cs typeface="Times New Roman" pitchFamily="18" charset="0"/>
              </a:rPr>
              <a:t>à</a:t>
            </a:r>
            <a:r>
              <a:rPr kumimoji="0" lang="fr-FR" sz="3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conduire l</a:t>
            </a:r>
            <a:r>
              <a:rPr kumimoji="0" lang="fr-FR" sz="3200" b="0" i="0" u="none" strike="noStrike" cap="none" normalizeH="0" baseline="0" dirty="0">
                <a:ln>
                  <a:noFill/>
                </a:ln>
                <a:solidFill>
                  <a:srgbClr val="000000"/>
                </a:solidFill>
                <a:effectLst/>
                <a:latin typeface="Calibri"/>
                <a:ea typeface="Calibri" pitchFamily="34" charset="0"/>
                <a:cs typeface="Times New Roman" pitchFamily="18" charset="0"/>
              </a:rPr>
              <a:t>’</a:t>
            </a:r>
            <a:r>
              <a:rPr kumimoji="0" lang="fr-FR" sz="3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analyse organoleptique ainsi que les solutions propos</a:t>
            </a:r>
            <a:r>
              <a:rPr kumimoji="0" lang="fr-FR" sz="3200" b="0" i="0" u="none" strike="noStrike" cap="none" normalizeH="0" baseline="0" dirty="0">
                <a:ln>
                  <a:noFill/>
                </a:ln>
                <a:solidFill>
                  <a:srgbClr val="000000"/>
                </a:solidFill>
                <a:effectLst/>
                <a:latin typeface="Calibri"/>
                <a:ea typeface="Calibri" pitchFamily="34" charset="0"/>
                <a:cs typeface="Times New Roman" pitchFamily="18" charset="0"/>
              </a:rPr>
              <a:t>é</a:t>
            </a:r>
            <a:r>
              <a:rPr kumimoji="0" lang="fr-FR" sz="3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es qui sont </a:t>
            </a:r>
            <a:r>
              <a:rPr kumimoji="0" lang="fr-FR" sz="3200" b="0" i="0" u="none" strike="noStrike" cap="none" normalizeH="0" baseline="0" dirty="0">
                <a:ln>
                  <a:noFill/>
                </a:ln>
                <a:solidFill>
                  <a:srgbClr val="000000"/>
                </a:solidFill>
                <a:effectLst/>
                <a:latin typeface="Calibri"/>
                <a:ea typeface="Calibri" pitchFamily="34" charset="0"/>
                <a:cs typeface="Times New Roman" pitchFamily="18" charset="0"/>
              </a:rPr>
              <a:t>é</a:t>
            </a:r>
            <a:r>
              <a:rPr kumimoji="0" lang="fr-FR" sz="3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valu</a:t>
            </a:r>
            <a:r>
              <a:rPr kumimoji="0" lang="fr-FR" sz="3200" b="0" i="0" u="none" strike="noStrike" cap="none" normalizeH="0" baseline="0" dirty="0">
                <a:ln>
                  <a:noFill/>
                </a:ln>
                <a:solidFill>
                  <a:srgbClr val="000000"/>
                </a:solidFill>
                <a:effectLst/>
                <a:latin typeface="Calibri"/>
                <a:ea typeface="Calibri" pitchFamily="34" charset="0"/>
                <a:cs typeface="Times New Roman" pitchFamily="18" charset="0"/>
              </a:rPr>
              <a:t>é</a:t>
            </a:r>
            <a:r>
              <a:rPr kumimoji="0" lang="fr-FR" sz="3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es.</a:t>
            </a:r>
            <a:endParaRPr kumimoji="0" lang="fr-FR" sz="4400" b="0" i="0" u="none" strike="noStrike" cap="none" normalizeH="0" baseline="0" dirty="0">
              <a:ln>
                <a:noFill/>
              </a:ln>
              <a:solidFill>
                <a:schemeClr val="tx1"/>
              </a:solidFill>
              <a:effectLst/>
              <a:latin typeface="Arial" pitchFamily="34" charset="0"/>
            </a:endParaRPr>
          </a:p>
        </p:txBody>
      </p:sp>
      <p:sp>
        <p:nvSpPr>
          <p:cNvPr id="55298" name="Rectangle 2"/>
          <p:cNvSpPr>
            <a:spLocks noChangeArrowheads="1"/>
          </p:cNvSpPr>
          <p:nvPr/>
        </p:nvSpPr>
        <p:spPr bwMode="auto">
          <a:xfrm>
            <a:off x="0" y="6027003"/>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Technique pour mener l</a:t>
            </a:r>
            <a:r>
              <a:rPr kumimoji="0" lang="fr-FR" sz="4800" b="1"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fr-FR" sz="4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entretien</a:t>
            </a:r>
            <a:r>
              <a:rPr lang="fr-FR" sz="4800" dirty="0">
                <a:latin typeface="Times New Roman" pitchFamily="18" charset="0"/>
                <a:ea typeface="Calibri" pitchFamily="34" charset="0"/>
                <a:cs typeface="Times New Roman" pitchFamily="18" charset="0"/>
              </a:rPr>
              <a:t>:</a:t>
            </a:r>
            <a:endParaRPr kumimoji="0" lang="fr-FR" sz="6600" b="0" i="0" u="none" strike="noStrike" cap="none" normalizeH="0" baseline="0" dirty="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afterEffect">
                                  <p:stCondLst>
                                    <p:cond delay="0"/>
                                  </p:stCondLst>
                                  <p:childTnLst>
                                    <p:set>
                                      <p:cBhvr>
                                        <p:cTn id="6" dur="1" fill="hold">
                                          <p:stCondLst>
                                            <p:cond delay="0"/>
                                          </p:stCondLst>
                                        </p:cTn>
                                        <p:tgtEl>
                                          <p:spTgt spid="55297"/>
                                        </p:tgtEl>
                                        <p:attrNameLst>
                                          <p:attrName>style.visibility</p:attrName>
                                        </p:attrNameLst>
                                      </p:cBhvr>
                                      <p:to>
                                        <p:strVal val="visible"/>
                                      </p:to>
                                    </p:set>
                                    <p:anim calcmode="lin" valueType="num">
                                      <p:cBhvr>
                                        <p:cTn id="7" dur="2000" fill="hold"/>
                                        <p:tgtEl>
                                          <p:spTgt spid="5529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55297"/>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55297"/>
                                        </p:tgtEl>
                                        <p:attrNameLst>
                                          <p:attrName>ppt_y</p:attrName>
                                        </p:attrNameLst>
                                      </p:cBhvr>
                                      <p:tavLst>
                                        <p:tav tm="0">
                                          <p:val>
                                            <p:strVal val="#ppt_y"/>
                                          </p:val>
                                        </p:tav>
                                        <p:tav tm="100000">
                                          <p:val>
                                            <p:strVal val="#ppt_y"/>
                                          </p:val>
                                        </p:tav>
                                      </p:tavLst>
                                    </p:anim>
                                    <p:animEffect transition="in" filter="fade">
                                      <p:cBhvr>
                                        <p:cTn id="10" dur="2000"/>
                                        <p:tgtEl>
                                          <p:spTgt spid="55297"/>
                                        </p:tgtEl>
                                      </p:cBhvr>
                                    </p:animEffect>
                                  </p:childTnLst>
                                </p:cTn>
                              </p:par>
                              <p:par>
                                <p:cTn id="11" presetID="40" presetClass="entr" presetSubtype="0" fill="hold" grpId="1" nodeType="withEffect">
                                  <p:stCondLst>
                                    <p:cond delay="0"/>
                                  </p:stCondLst>
                                  <p:iterate type="lt">
                                    <p:tmPct val="10000"/>
                                  </p:iterate>
                                  <p:childTnLst>
                                    <p:set>
                                      <p:cBhvr>
                                        <p:cTn id="12" dur="1" fill="hold">
                                          <p:stCondLst>
                                            <p:cond delay="0"/>
                                          </p:stCondLst>
                                        </p:cTn>
                                        <p:tgtEl>
                                          <p:spTgt spid="55298"/>
                                        </p:tgtEl>
                                        <p:attrNameLst>
                                          <p:attrName>style.visibility</p:attrName>
                                        </p:attrNameLst>
                                      </p:cBhvr>
                                      <p:to>
                                        <p:strVal val="visible"/>
                                      </p:to>
                                    </p:set>
                                    <p:animEffect transition="in" filter="fade">
                                      <p:cBhvr>
                                        <p:cTn id="13" dur="1000"/>
                                        <p:tgtEl>
                                          <p:spTgt spid="55298"/>
                                        </p:tgtEl>
                                      </p:cBhvr>
                                    </p:animEffect>
                                    <p:anim calcmode="lin" valueType="num">
                                      <p:cBhvr>
                                        <p:cTn id="14" dur="1000" fill="hold"/>
                                        <p:tgtEl>
                                          <p:spTgt spid="55298"/>
                                        </p:tgtEl>
                                        <p:attrNameLst>
                                          <p:attrName>ppt_x</p:attrName>
                                        </p:attrNameLst>
                                      </p:cBhvr>
                                      <p:tavLst>
                                        <p:tav tm="0">
                                          <p:val>
                                            <p:strVal val="#ppt_x-.1"/>
                                          </p:val>
                                        </p:tav>
                                        <p:tav tm="100000">
                                          <p:val>
                                            <p:strVal val="#ppt_x"/>
                                          </p:val>
                                        </p:tav>
                                      </p:tavLst>
                                    </p:anim>
                                    <p:anim calcmode="lin" valueType="num">
                                      <p:cBhvr>
                                        <p:cTn id="15" dur="1000" fill="hold"/>
                                        <p:tgtEl>
                                          <p:spTgt spid="55298"/>
                                        </p:tgtEl>
                                        <p:attrNameLst>
                                          <p:attrName>ppt_y</p:attrName>
                                        </p:attrNameLst>
                                      </p:cBhvr>
                                      <p:tavLst>
                                        <p:tav tm="0">
                                          <p:val>
                                            <p:strVal val="#ppt_y"/>
                                          </p:val>
                                        </p:tav>
                                        <p:tav tm="100000">
                                          <p:val>
                                            <p:strVal val="#ppt_y"/>
                                          </p:val>
                                        </p:tav>
                                      </p:tavLst>
                                    </p:anim>
                                  </p:childTnLst>
                                </p:cTn>
                              </p:par>
                              <p:par>
                                <p:cTn id="16" presetID="20" presetClass="emph" presetSubtype="0" fill="hold" grpId="0" nodeType="withEffect">
                                  <p:stCondLst>
                                    <p:cond delay="0"/>
                                  </p:stCondLst>
                                  <p:iterate type="lt">
                                    <p:tmPct val="10000"/>
                                  </p:iterate>
                                  <p:childTnLst>
                                    <p:set>
                                      <p:cBhvr override="childStyle">
                                        <p:cTn id="17" dur="500" autoRev="1" fill="hold"/>
                                        <p:tgtEl>
                                          <p:spTgt spid="55298"/>
                                        </p:tgtEl>
                                        <p:attrNameLst>
                                          <p:attrName>style.color</p:attrName>
                                        </p:attrNameLst>
                                      </p:cBhvr>
                                      <p:to>
                                        <p:clrVal>
                                          <a:schemeClr val="accent2"/>
                                        </p:clrVal>
                                      </p:to>
                                    </p:set>
                                    <p:set>
                                      <p:cBhvr>
                                        <p:cTn id="18" dur="500" autoRev="1" fill="hold"/>
                                        <p:tgtEl>
                                          <p:spTgt spid="55298"/>
                                        </p:tgtEl>
                                        <p:attrNameLst>
                                          <p:attrName>fillcolor</p:attrName>
                                        </p:attrNameLst>
                                      </p:cBhvr>
                                      <p:to>
                                        <p:clrVal>
                                          <a:schemeClr val="accent2"/>
                                        </p:clrVal>
                                      </p:to>
                                    </p:set>
                                    <p:set>
                                      <p:cBhvr>
                                        <p:cTn id="19" dur="500" autoRev="1" fill="hold"/>
                                        <p:tgtEl>
                                          <p:spTgt spid="5529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7" grpId="0"/>
      <p:bldP spid="55298" grpId="0"/>
      <p:bldP spid="55298"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1443841"/>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6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1- </a:t>
            </a:r>
            <a:r>
              <a:rPr kumimoji="0" lang="fr-FR" sz="3600" b="1"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Se pr</a:t>
            </a:r>
            <a:r>
              <a:rPr kumimoji="0" lang="fr-FR" sz="3600" b="1" i="0" u="sng"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3600" b="1"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senter rapidement</a:t>
            </a:r>
            <a:r>
              <a:rPr kumimoji="0" lang="fr-FR" sz="3600" b="1" i="0"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3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Bref rappel du cursus scolaire,</a:t>
            </a:r>
          </a:p>
          <a:p>
            <a:pPr marL="0" marR="0" lvl="0" indent="0" algn="just" defTabSz="914400" rtl="0" eaLnBrk="1" fontAlgn="base" latinLnBrk="0" hangingPunct="1">
              <a:lnSpc>
                <a:spcPct val="100000"/>
              </a:lnSpc>
              <a:spcBef>
                <a:spcPct val="0"/>
              </a:spcBef>
              <a:spcAft>
                <a:spcPct val="0"/>
              </a:spcAft>
              <a:buClrTx/>
              <a:buSzTx/>
              <a:tabLst/>
            </a:pPr>
            <a:endPar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lang="fr-FR" sz="3600" dirty="0">
                <a:latin typeface="Times New Roman" pitchFamily="18" charset="0"/>
                <a:ea typeface="Calibri" pitchFamily="34" charset="0"/>
                <a:cs typeface="Times New Roman" pitchFamily="18" charset="0"/>
              </a:rPr>
              <a:t> D</a:t>
            </a:r>
            <a:r>
              <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 la classe fr</a:t>
            </a:r>
            <a:r>
              <a:rPr kumimoji="0" lang="fr-FR" sz="3600" b="0"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quent</a:t>
            </a:r>
            <a:r>
              <a:rPr kumimoji="0" lang="fr-FR" sz="3600" b="0"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a:t>
            </a:r>
          </a:p>
          <a:p>
            <a:pPr marL="0" marR="0" lvl="0" indent="0" algn="just" defTabSz="914400" rtl="0" eaLnBrk="1" fontAlgn="base" latinLnBrk="0" hangingPunct="1">
              <a:lnSpc>
                <a:spcPct val="100000"/>
              </a:lnSpc>
              <a:spcBef>
                <a:spcPct val="0"/>
              </a:spcBef>
              <a:spcAft>
                <a:spcPct val="0"/>
              </a:spcAft>
              <a:buClrTx/>
              <a:buSzTx/>
              <a:tabLst/>
            </a:pPr>
            <a:endPar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Des stages effectu</a:t>
            </a:r>
            <a:r>
              <a:rPr kumimoji="0" lang="fr-FR" sz="3600" b="0"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a:t>
            </a:r>
            <a:endParaRPr kumimoji="0" lang="fr-FR" sz="4800" b="0" i="0" u="none" strike="noStrike" cap="none" normalizeH="0" baseline="0" dirty="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56321"/>
                                        </p:tgtEl>
                                        <p:attrNameLst>
                                          <p:attrName>style.visibility</p:attrName>
                                        </p:attrNameLst>
                                      </p:cBhvr>
                                      <p:to>
                                        <p:strVal val="visible"/>
                                      </p:to>
                                    </p:set>
                                    <p:anim from="(-#ppt_w/2)" to="(#ppt_x)" calcmode="lin" valueType="num">
                                      <p:cBhvr>
                                        <p:cTn id="7" dur="600" fill="hold">
                                          <p:stCondLst>
                                            <p:cond delay="0"/>
                                          </p:stCondLst>
                                        </p:cTn>
                                        <p:tgtEl>
                                          <p:spTgt spid="56321"/>
                                        </p:tgtEl>
                                        <p:attrNameLst>
                                          <p:attrName>ppt_x</p:attrName>
                                        </p:attrNameLst>
                                      </p:cBhvr>
                                    </p:anim>
                                    <p:anim from="0" to="-1.0" calcmode="lin" valueType="num">
                                      <p:cBhvr>
                                        <p:cTn id="8" dur="200" decel="50000" autoRev="1" fill="hold">
                                          <p:stCondLst>
                                            <p:cond delay="600"/>
                                          </p:stCondLst>
                                        </p:cTn>
                                        <p:tgtEl>
                                          <p:spTgt spid="56321"/>
                                        </p:tgtEl>
                                        <p:attrNameLst>
                                          <p:attrName>xshear</p:attrName>
                                        </p:attrNameLst>
                                      </p:cBhvr>
                                    </p:anim>
                                    <p:animScale>
                                      <p:cBhvr>
                                        <p:cTn id="9" dur="200" decel="100000" autoRev="1" fill="hold">
                                          <p:stCondLst>
                                            <p:cond delay="600"/>
                                          </p:stCondLst>
                                        </p:cTn>
                                        <p:tgtEl>
                                          <p:spTgt spid="56321"/>
                                        </p:tgtEl>
                                      </p:cBhvr>
                                      <p:from x="100000" y="100000"/>
                                      <p:to x="80000" y="100000"/>
                                    </p:animScale>
                                    <p:anim by="(#ppt_h/3+#ppt_w*0.1)" calcmode="lin" valueType="num">
                                      <p:cBhvr additive="sum">
                                        <p:cTn id="10" dur="200" decel="100000" autoRev="1" fill="hold">
                                          <p:stCondLst>
                                            <p:cond delay="600"/>
                                          </p:stCondLst>
                                        </p:cTn>
                                        <p:tgtEl>
                                          <p:spTgt spid="56321"/>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1443841"/>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2- </a:t>
            </a:r>
            <a:r>
              <a:rPr kumimoji="0" lang="fr-FR" sz="3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Pr</a:t>
            </a:r>
            <a:r>
              <a:rPr kumimoji="0" lang="fr-FR" sz="3600" b="1"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3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sentation de la fiche technique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3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Rapide explication de la fiche technique commis.</a:t>
            </a:r>
          </a:p>
          <a:p>
            <a:pPr marL="0" marR="0" lvl="0" indent="0" algn="just" defTabSz="914400" rtl="0" eaLnBrk="1" fontAlgn="base" latinLnBrk="0" hangingPunct="1">
              <a:lnSpc>
                <a:spcPct val="100000"/>
              </a:lnSpc>
              <a:spcBef>
                <a:spcPct val="0"/>
              </a:spcBef>
              <a:spcAft>
                <a:spcPct val="0"/>
              </a:spcAft>
              <a:buClrTx/>
              <a:buSzTx/>
              <a:tabLst/>
            </a:pPr>
            <a:endPar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Tout en faisant ressortir les techniques principales.</a:t>
            </a:r>
            <a:endParaRPr kumimoji="0" lang="fr-FR" sz="4800" b="0" i="0" u="none" strike="noStrike" cap="none" normalizeH="0" baseline="0" dirty="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59393"/>
                                        </p:tgtEl>
                                        <p:attrNameLst>
                                          <p:attrName>style.visibility</p:attrName>
                                        </p:attrNameLst>
                                      </p:cBhvr>
                                      <p:to>
                                        <p:strVal val="visible"/>
                                      </p:to>
                                    </p:set>
                                    <p:anim from="(-#ppt_w/2)" to="(#ppt_x)" calcmode="lin" valueType="num">
                                      <p:cBhvr>
                                        <p:cTn id="7" dur="600" fill="hold">
                                          <p:stCondLst>
                                            <p:cond delay="0"/>
                                          </p:stCondLst>
                                        </p:cTn>
                                        <p:tgtEl>
                                          <p:spTgt spid="59393"/>
                                        </p:tgtEl>
                                        <p:attrNameLst>
                                          <p:attrName>ppt_x</p:attrName>
                                        </p:attrNameLst>
                                      </p:cBhvr>
                                    </p:anim>
                                    <p:anim from="0" to="-1.0" calcmode="lin" valueType="num">
                                      <p:cBhvr>
                                        <p:cTn id="8" dur="200" decel="50000" autoRev="1" fill="hold">
                                          <p:stCondLst>
                                            <p:cond delay="600"/>
                                          </p:stCondLst>
                                        </p:cTn>
                                        <p:tgtEl>
                                          <p:spTgt spid="59393"/>
                                        </p:tgtEl>
                                        <p:attrNameLst>
                                          <p:attrName>xshear</p:attrName>
                                        </p:attrNameLst>
                                      </p:cBhvr>
                                    </p:anim>
                                    <p:animScale>
                                      <p:cBhvr>
                                        <p:cTn id="9" dur="200" decel="100000" autoRev="1" fill="hold">
                                          <p:stCondLst>
                                            <p:cond delay="600"/>
                                          </p:stCondLst>
                                        </p:cTn>
                                        <p:tgtEl>
                                          <p:spTgt spid="59393"/>
                                        </p:tgtEl>
                                      </p:cBhvr>
                                      <p:from x="100000" y="100000"/>
                                      <p:to x="80000" y="100000"/>
                                    </p:animScale>
                                    <p:anim by="(#ppt_h/3+#ppt_w*0.1)" calcmode="lin" valueType="num">
                                      <p:cBhvr additive="sum">
                                        <p:cTn id="10" dur="200" decel="100000" autoRev="1" fill="hold">
                                          <p:stCondLst>
                                            <p:cond delay="600"/>
                                          </p:stCondLst>
                                        </p:cTn>
                                        <p:tgtEl>
                                          <p:spTgt spid="5939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1443841"/>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3- </a:t>
            </a:r>
            <a:r>
              <a:rPr kumimoji="0" lang="fr-FR" sz="3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Analyse du travail des commis </a:t>
            </a:r>
            <a:r>
              <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Analyse sommaire de la prestation des commis.</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endParaRPr lang="fr-FR" sz="36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Tout en relevant les points qui ont provoqu</a:t>
            </a:r>
            <a:r>
              <a:rPr kumimoji="0" lang="fr-FR" sz="3600" b="0"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des difficult</a:t>
            </a:r>
            <a:r>
              <a:rPr kumimoji="0" lang="fr-FR" sz="3600" b="0"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a:t>
            </a:r>
            <a:endParaRPr kumimoji="0" lang="fr-FR" sz="4800" b="0" i="0" u="none" strike="noStrike" cap="none" normalizeH="0" baseline="0" dirty="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58369"/>
                                        </p:tgtEl>
                                        <p:attrNameLst>
                                          <p:attrName>style.visibility</p:attrName>
                                        </p:attrNameLst>
                                      </p:cBhvr>
                                      <p:to>
                                        <p:strVal val="visible"/>
                                      </p:to>
                                    </p:set>
                                    <p:anim from="(-#ppt_w/2)" to="(#ppt_x)" calcmode="lin" valueType="num">
                                      <p:cBhvr>
                                        <p:cTn id="7" dur="600" fill="hold">
                                          <p:stCondLst>
                                            <p:cond delay="0"/>
                                          </p:stCondLst>
                                        </p:cTn>
                                        <p:tgtEl>
                                          <p:spTgt spid="58369"/>
                                        </p:tgtEl>
                                        <p:attrNameLst>
                                          <p:attrName>ppt_x</p:attrName>
                                        </p:attrNameLst>
                                      </p:cBhvr>
                                    </p:anim>
                                    <p:anim from="0" to="-1.0" calcmode="lin" valueType="num">
                                      <p:cBhvr>
                                        <p:cTn id="8" dur="200" decel="50000" autoRev="1" fill="hold">
                                          <p:stCondLst>
                                            <p:cond delay="600"/>
                                          </p:stCondLst>
                                        </p:cTn>
                                        <p:tgtEl>
                                          <p:spTgt spid="58369"/>
                                        </p:tgtEl>
                                        <p:attrNameLst>
                                          <p:attrName>xshear</p:attrName>
                                        </p:attrNameLst>
                                      </p:cBhvr>
                                    </p:anim>
                                    <p:animScale>
                                      <p:cBhvr>
                                        <p:cTn id="9" dur="200" decel="100000" autoRev="1" fill="hold">
                                          <p:stCondLst>
                                            <p:cond delay="600"/>
                                          </p:stCondLst>
                                        </p:cTn>
                                        <p:tgtEl>
                                          <p:spTgt spid="58369"/>
                                        </p:tgtEl>
                                      </p:cBhvr>
                                      <p:from x="100000" y="100000"/>
                                      <p:to x="80000" y="100000"/>
                                    </p:animScale>
                                    <p:anim by="(#ppt_h/3+#ppt_w*0.1)" calcmode="lin" valueType="num">
                                      <p:cBhvr additive="sum">
                                        <p:cTn id="10" dur="200" decel="100000" autoRev="1" fill="hold">
                                          <p:stCondLst>
                                            <p:cond delay="600"/>
                                          </p:stCondLst>
                                        </p:cTn>
                                        <p:tgtEl>
                                          <p:spTgt spid="5836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462824"/>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fr-FR" sz="3600" dirty="0"/>
              <a:t>4- </a:t>
            </a:r>
            <a:r>
              <a:rPr lang="fr-FR" sz="3600" b="1" dirty="0"/>
              <a:t>Analyse sensorielle : </a:t>
            </a:r>
          </a:p>
          <a:p>
            <a:pPr algn="ctr" fontAlgn="base">
              <a:spcBef>
                <a:spcPct val="0"/>
              </a:spcBef>
              <a:spcAft>
                <a:spcPct val="0"/>
              </a:spcAft>
            </a:pPr>
            <a:endParaRPr lang="fr-FR" sz="3600" b="1" dirty="0"/>
          </a:p>
          <a:p>
            <a:pPr algn="just" fontAlgn="base">
              <a:spcBef>
                <a:spcPct val="0"/>
              </a:spcBef>
              <a:spcAft>
                <a:spcPct val="0"/>
              </a:spcAft>
              <a:buFont typeface="Wingdings" pitchFamily="2" charset="2"/>
              <a:buChar char="Ø"/>
            </a:pPr>
            <a:r>
              <a:rPr lang="fr-FR" sz="3600" dirty="0"/>
              <a:t> Mener une analyse sensorielle complète afin de mettre en avant les qualités et les défauts du plat.</a:t>
            </a:r>
          </a:p>
          <a:p>
            <a:pPr algn="just" fontAlgn="base">
              <a:spcBef>
                <a:spcPct val="0"/>
              </a:spcBef>
              <a:spcAft>
                <a:spcPct val="0"/>
              </a:spcAft>
              <a:buFont typeface="Wingdings" pitchFamily="2" charset="2"/>
              <a:buChar char="Ø"/>
            </a:pPr>
            <a:endParaRPr lang="fr-FR" sz="3600" dirty="0"/>
          </a:p>
          <a:p>
            <a:pPr algn="just" fontAlgn="base">
              <a:spcBef>
                <a:spcPct val="0"/>
              </a:spcBef>
              <a:spcAft>
                <a:spcPct val="0"/>
              </a:spcAft>
              <a:buFont typeface="Wingdings" pitchFamily="2" charset="2"/>
              <a:buChar char="Ø"/>
            </a:pPr>
            <a:r>
              <a:rPr lang="fr-FR" sz="3600" dirty="0"/>
              <a:t> Il faut organiser les commentaires dans un ordre logique :</a:t>
            </a:r>
          </a:p>
          <a:p>
            <a:pPr algn="just" fontAlgn="base">
              <a:spcBef>
                <a:spcPct val="0"/>
              </a:spcBef>
              <a:spcAft>
                <a:spcPct val="0"/>
              </a:spcAft>
            </a:pPr>
            <a:r>
              <a:rPr lang="fr-FR" sz="3600" dirty="0"/>
              <a:t>Impression générale, disposition et harmonie, netteté, température, appoint des cuissons, assaisonnements…</a:t>
            </a:r>
            <a:endParaRPr kumimoji="0" lang="fr-FR"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58369"/>
                                        </p:tgtEl>
                                        <p:attrNameLst>
                                          <p:attrName>style.visibility</p:attrName>
                                        </p:attrNameLst>
                                      </p:cBhvr>
                                      <p:to>
                                        <p:strVal val="visible"/>
                                      </p:to>
                                    </p:set>
                                    <p:anim from="(-#ppt_w/2)" to="(#ppt_x)" calcmode="lin" valueType="num">
                                      <p:cBhvr>
                                        <p:cTn id="7" dur="600" fill="hold">
                                          <p:stCondLst>
                                            <p:cond delay="0"/>
                                          </p:stCondLst>
                                        </p:cTn>
                                        <p:tgtEl>
                                          <p:spTgt spid="58369"/>
                                        </p:tgtEl>
                                        <p:attrNameLst>
                                          <p:attrName>ppt_x</p:attrName>
                                        </p:attrNameLst>
                                      </p:cBhvr>
                                    </p:anim>
                                    <p:anim from="0" to="-1.0" calcmode="lin" valueType="num">
                                      <p:cBhvr>
                                        <p:cTn id="8" dur="200" decel="50000" autoRev="1" fill="hold">
                                          <p:stCondLst>
                                            <p:cond delay="600"/>
                                          </p:stCondLst>
                                        </p:cTn>
                                        <p:tgtEl>
                                          <p:spTgt spid="58369"/>
                                        </p:tgtEl>
                                        <p:attrNameLst>
                                          <p:attrName>xshear</p:attrName>
                                        </p:attrNameLst>
                                      </p:cBhvr>
                                    </p:anim>
                                    <p:animScale>
                                      <p:cBhvr>
                                        <p:cTn id="9" dur="200" decel="100000" autoRev="1" fill="hold">
                                          <p:stCondLst>
                                            <p:cond delay="600"/>
                                          </p:stCondLst>
                                        </p:cTn>
                                        <p:tgtEl>
                                          <p:spTgt spid="58369"/>
                                        </p:tgtEl>
                                      </p:cBhvr>
                                      <p:from x="100000" y="100000"/>
                                      <p:to x="80000" y="100000"/>
                                    </p:animScale>
                                    <p:anim by="(#ppt_h/3+#ppt_w*0.1)" calcmode="lin" valueType="num">
                                      <p:cBhvr additive="sum">
                                        <p:cTn id="10" dur="200" decel="100000" autoRev="1" fill="hold">
                                          <p:stCondLst>
                                            <p:cond delay="600"/>
                                          </p:stCondLst>
                                        </p:cTn>
                                        <p:tgtEl>
                                          <p:spTgt spid="5836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07504" y="692696"/>
          <a:ext cx="8892480" cy="5975220"/>
        </p:xfrm>
        <a:graphic>
          <a:graphicData uri="http://schemas.openxmlformats.org/drawingml/2006/table">
            <a:tbl>
              <a:tblPr/>
              <a:tblGrid>
                <a:gridCol w="1995284">
                  <a:extLst>
                    <a:ext uri="{9D8B030D-6E8A-4147-A177-3AD203B41FA5}">
                      <a16:colId xmlns:a16="http://schemas.microsoft.com/office/drawing/2014/main" val="20000"/>
                    </a:ext>
                  </a:extLst>
                </a:gridCol>
                <a:gridCol w="6897196">
                  <a:extLst>
                    <a:ext uri="{9D8B030D-6E8A-4147-A177-3AD203B41FA5}">
                      <a16:colId xmlns:a16="http://schemas.microsoft.com/office/drawing/2014/main" val="20001"/>
                    </a:ext>
                  </a:extLst>
                </a:gridCol>
              </a:tblGrid>
              <a:tr h="5975220">
                <a:tc>
                  <a:txBody>
                    <a:bodyPr/>
                    <a:lstStyle/>
                    <a:p>
                      <a:pPr algn="ctr">
                        <a:lnSpc>
                          <a:spcPct val="115000"/>
                        </a:lnSpc>
                        <a:spcAft>
                          <a:spcPts val="0"/>
                        </a:spcAft>
                      </a:pPr>
                      <a:r>
                        <a:rPr lang="fr-FR" sz="2400" b="1" dirty="0">
                          <a:solidFill>
                            <a:srgbClr val="000000"/>
                          </a:solidFill>
                          <a:latin typeface="Times New Roman"/>
                          <a:ea typeface="Calibri"/>
                          <a:cs typeface="Times New Roman"/>
                        </a:rPr>
                        <a:t>ASPECT VISUEL</a:t>
                      </a:r>
                    </a:p>
                    <a:p>
                      <a:pPr algn="ctr">
                        <a:lnSpc>
                          <a:spcPct val="115000"/>
                        </a:lnSpc>
                        <a:spcAft>
                          <a:spcPts val="0"/>
                        </a:spcAft>
                      </a:pPr>
                      <a:r>
                        <a:rPr lang="fr-FR" sz="2400" b="1" dirty="0">
                          <a:solidFill>
                            <a:srgbClr val="000000"/>
                          </a:solidFill>
                          <a:latin typeface="Times New Roman"/>
                          <a:ea typeface="Calibri"/>
                          <a:cs typeface="Times New Roman"/>
                        </a:rPr>
                        <a:t>  (Présentation</a:t>
                      </a:r>
                      <a:r>
                        <a:rPr lang="fr-FR" sz="2000" b="1" dirty="0">
                          <a:solidFill>
                            <a:srgbClr val="000000"/>
                          </a:solidFill>
                          <a:latin typeface="Times New Roman"/>
                          <a:ea typeface="Calibri"/>
                          <a:cs typeface="Times New Roman"/>
                        </a:rPr>
                        <a:t>)</a:t>
                      </a:r>
                      <a:endParaRPr lang="fr-FR" sz="1600" dirty="0">
                        <a:latin typeface="Calibri"/>
                        <a:ea typeface="Calibri"/>
                        <a:cs typeface="Times New Roman"/>
                      </a:endParaRPr>
                    </a:p>
                  </a:txBody>
                  <a:tcPr marL="62075" marR="620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buFont typeface="Wingdings" pitchFamily="2" charset="2"/>
                        <a:buChar char="ü"/>
                      </a:pPr>
                      <a:r>
                        <a:rPr lang="fr-FR" sz="2200" baseline="0" dirty="0">
                          <a:solidFill>
                            <a:srgbClr val="000000"/>
                          </a:solidFill>
                          <a:latin typeface="Times New Roman"/>
                          <a:ea typeface="Calibri"/>
                          <a:cs typeface="Times New Roman"/>
                        </a:rPr>
                        <a:t>A</a:t>
                      </a:r>
                      <a:r>
                        <a:rPr lang="fr-FR" sz="2200" dirty="0">
                          <a:solidFill>
                            <a:srgbClr val="000000"/>
                          </a:solidFill>
                          <a:latin typeface="Times New Roman"/>
                          <a:ea typeface="Calibri"/>
                          <a:cs typeface="Times New Roman"/>
                        </a:rPr>
                        <a:t>spect général : appétissant ou non, harmonieux...</a:t>
                      </a:r>
                      <a:endParaRPr lang="fr-FR" sz="2200" dirty="0">
                        <a:solidFill>
                          <a:schemeClr val="tx1"/>
                        </a:solidFill>
                        <a:latin typeface="Calibri"/>
                        <a:ea typeface="Calibri"/>
                        <a:cs typeface="Times New Roman"/>
                      </a:endParaRPr>
                    </a:p>
                    <a:p>
                      <a:pPr algn="just">
                        <a:lnSpc>
                          <a:spcPct val="115000"/>
                        </a:lnSpc>
                        <a:spcAft>
                          <a:spcPts val="0"/>
                        </a:spcAft>
                        <a:buFont typeface="Wingdings" pitchFamily="2" charset="2"/>
                        <a:buChar char="ü"/>
                      </a:pPr>
                      <a:r>
                        <a:rPr lang="fr-FR" sz="2200" dirty="0">
                          <a:solidFill>
                            <a:srgbClr val="000000"/>
                          </a:solidFill>
                          <a:latin typeface="Times New Roman"/>
                          <a:ea typeface="Calibri"/>
                          <a:cs typeface="Times New Roman"/>
                        </a:rPr>
                        <a:t> Brillance : brillant, terne...</a:t>
                      </a:r>
                      <a:endParaRPr lang="fr-FR" sz="2200" dirty="0">
                        <a:solidFill>
                          <a:schemeClr val="tx1"/>
                        </a:solidFill>
                        <a:latin typeface="Calibri"/>
                        <a:ea typeface="Calibri"/>
                        <a:cs typeface="Times New Roman"/>
                      </a:endParaRPr>
                    </a:p>
                    <a:p>
                      <a:pPr algn="just">
                        <a:lnSpc>
                          <a:spcPct val="115000"/>
                        </a:lnSpc>
                        <a:spcAft>
                          <a:spcPts val="0"/>
                        </a:spcAft>
                        <a:buFont typeface="Wingdings" pitchFamily="2" charset="2"/>
                        <a:buChar char="ü"/>
                      </a:pPr>
                      <a:r>
                        <a:rPr lang="fr-FR" sz="2200" baseline="0" dirty="0">
                          <a:solidFill>
                            <a:schemeClr val="tx1"/>
                          </a:solidFill>
                          <a:latin typeface="Calibri"/>
                          <a:ea typeface="Calibri"/>
                          <a:cs typeface="Times New Roman"/>
                        </a:rPr>
                        <a:t> P</a:t>
                      </a:r>
                      <a:r>
                        <a:rPr lang="fr-FR" sz="2200" dirty="0">
                          <a:solidFill>
                            <a:srgbClr val="000000"/>
                          </a:solidFill>
                          <a:latin typeface="Times New Roman"/>
                          <a:ea typeface="Calibri"/>
                          <a:cs typeface="Times New Roman"/>
                        </a:rPr>
                        <a:t>ropreté du contenant : assiette ou plat, netteté des contours, sens adapté du papier gaufré ou dentelle.</a:t>
                      </a:r>
                      <a:endParaRPr lang="fr-FR" sz="2200" dirty="0">
                        <a:solidFill>
                          <a:schemeClr val="tx1"/>
                        </a:solidFill>
                        <a:latin typeface="Calibri"/>
                        <a:ea typeface="Calibri"/>
                        <a:cs typeface="Times New Roman"/>
                      </a:endParaRPr>
                    </a:p>
                    <a:p>
                      <a:pPr algn="just">
                        <a:lnSpc>
                          <a:spcPct val="115000"/>
                        </a:lnSpc>
                        <a:spcAft>
                          <a:spcPts val="0"/>
                        </a:spcAft>
                        <a:buFont typeface="Wingdings" pitchFamily="2" charset="2"/>
                        <a:buChar char="ü"/>
                      </a:pPr>
                      <a:r>
                        <a:rPr lang="fr-FR" sz="2200" baseline="0" dirty="0">
                          <a:solidFill>
                            <a:schemeClr val="tx1"/>
                          </a:solidFill>
                          <a:latin typeface="Calibri"/>
                          <a:ea typeface="Calibri"/>
                          <a:cs typeface="Times New Roman"/>
                        </a:rPr>
                        <a:t> N</a:t>
                      </a:r>
                      <a:r>
                        <a:rPr lang="fr-FR" sz="2200" dirty="0">
                          <a:solidFill>
                            <a:srgbClr val="000000"/>
                          </a:solidFill>
                          <a:latin typeface="Times New Roman"/>
                          <a:ea typeface="Calibri"/>
                          <a:cs typeface="Times New Roman"/>
                        </a:rPr>
                        <a:t>etteté de la finition : contenant trop chaud (sauce séchée)...</a:t>
                      </a:r>
                      <a:endParaRPr lang="fr-FR" sz="2200" dirty="0">
                        <a:solidFill>
                          <a:schemeClr val="tx1"/>
                        </a:solidFill>
                        <a:latin typeface="Calibri"/>
                        <a:ea typeface="Calibri"/>
                        <a:cs typeface="Times New Roman"/>
                      </a:endParaRPr>
                    </a:p>
                    <a:p>
                      <a:pPr algn="just">
                        <a:lnSpc>
                          <a:spcPct val="115000"/>
                        </a:lnSpc>
                        <a:spcAft>
                          <a:spcPts val="0"/>
                        </a:spcAft>
                        <a:buFont typeface="Wingdings" pitchFamily="2" charset="2"/>
                        <a:buChar char="ü"/>
                      </a:pPr>
                      <a:r>
                        <a:rPr lang="fr-FR" sz="2200" baseline="0" dirty="0">
                          <a:solidFill>
                            <a:schemeClr val="tx1"/>
                          </a:solidFill>
                          <a:latin typeface="Calibri"/>
                          <a:ea typeface="Calibri"/>
                          <a:cs typeface="Times New Roman"/>
                        </a:rPr>
                        <a:t> A</a:t>
                      </a:r>
                      <a:r>
                        <a:rPr lang="fr-FR" sz="2200" dirty="0">
                          <a:solidFill>
                            <a:srgbClr val="000000"/>
                          </a:solidFill>
                          <a:latin typeface="Times New Roman"/>
                          <a:ea typeface="Calibri"/>
                          <a:cs typeface="Times New Roman"/>
                        </a:rPr>
                        <a:t>spect visuel de la texture : cuisson, onctuosité de la sauce.</a:t>
                      </a:r>
                      <a:endParaRPr lang="fr-FR" sz="2200" dirty="0">
                        <a:solidFill>
                          <a:schemeClr val="tx1"/>
                        </a:solidFill>
                        <a:latin typeface="Calibri"/>
                        <a:ea typeface="Calibri"/>
                        <a:cs typeface="Times New Roman"/>
                      </a:endParaRPr>
                    </a:p>
                    <a:p>
                      <a:pPr algn="just">
                        <a:lnSpc>
                          <a:spcPct val="115000"/>
                        </a:lnSpc>
                        <a:spcAft>
                          <a:spcPts val="0"/>
                        </a:spcAft>
                        <a:buFont typeface="Wingdings" pitchFamily="2" charset="2"/>
                        <a:buChar char="ü"/>
                      </a:pPr>
                      <a:r>
                        <a:rPr lang="fr-FR" sz="2200" baseline="0" dirty="0">
                          <a:solidFill>
                            <a:schemeClr val="tx1"/>
                          </a:solidFill>
                          <a:latin typeface="Calibri"/>
                          <a:ea typeface="Calibri"/>
                          <a:cs typeface="Times New Roman"/>
                        </a:rPr>
                        <a:t> D</a:t>
                      </a:r>
                      <a:r>
                        <a:rPr lang="fr-FR" sz="2200" dirty="0">
                          <a:solidFill>
                            <a:srgbClr val="000000"/>
                          </a:solidFill>
                          <a:latin typeface="Times New Roman"/>
                          <a:ea typeface="Calibri"/>
                          <a:cs typeface="Times New Roman"/>
                        </a:rPr>
                        <a:t>ressage : volume dans l’assiette, trop tassé, pas de hauteur...</a:t>
                      </a:r>
                      <a:endParaRPr lang="fr-FR" sz="2200" dirty="0">
                        <a:solidFill>
                          <a:schemeClr val="tx1"/>
                        </a:solidFill>
                        <a:latin typeface="Calibri"/>
                        <a:ea typeface="Calibri"/>
                        <a:cs typeface="Times New Roman"/>
                      </a:endParaRPr>
                    </a:p>
                    <a:p>
                      <a:pPr algn="just">
                        <a:lnSpc>
                          <a:spcPct val="115000"/>
                        </a:lnSpc>
                        <a:spcAft>
                          <a:spcPts val="0"/>
                        </a:spcAft>
                        <a:buFont typeface="Wingdings" pitchFamily="2" charset="2"/>
                        <a:buChar char="ü"/>
                      </a:pPr>
                      <a:r>
                        <a:rPr lang="fr-FR" sz="2200" baseline="0" dirty="0">
                          <a:solidFill>
                            <a:schemeClr val="tx1"/>
                          </a:solidFill>
                          <a:latin typeface="Calibri"/>
                          <a:ea typeface="Calibri"/>
                          <a:cs typeface="Times New Roman"/>
                        </a:rPr>
                        <a:t> H</a:t>
                      </a:r>
                      <a:r>
                        <a:rPr lang="fr-FR" sz="2200" dirty="0">
                          <a:solidFill>
                            <a:srgbClr val="000000"/>
                          </a:solidFill>
                          <a:latin typeface="Times New Roman"/>
                          <a:ea typeface="Calibri"/>
                          <a:cs typeface="Times New Roman"/>
                        </a:rPr>
                        <a:t>armonie des couleurs, alternance des couleurs...</a:t>
                      </a:r>
                      <a:endParaRPr lang="fr-FR" sz="2200" dirty="0">
                        <a:solidFill>
                          <a:schemeClr val="tx1"/>
                        </a:solidFill>
                        <a:latin typeface="Calibri"/>
                        <a:ea typeface="Calibri"/>
                        <a:cs typeface="Times New Roman"/>
                      </a:endParaRPr>
                    </a:p>
                    <a:p>
                      <a:pPr algn="just">
                        <a:lnSpc>
                          <a:spcPct val="115000"/>
                        </a:lnSpc>
                        <a:spcAft>
                          <a:spcPts val="0"/>
                        </a:spcAft>
                        <a:buFont typeface="Wingdings" pitchFamily="2" charset="2"/>
                        <a:buChar char="ü"/>
                      </a:pPr>
                      <a:r>
                        <a:rPr lang="fr-FR" sz="2200" baseline="0" dirty="0">
                          <a:solidFill>
                            <a:schemeClr val="tx1"/>
                          </a:solidFill>
                          <a:latin typeface="Calibri"/>
                          <a:ea typeface="Calibri"/>
                          <a:cs typeface="Times New Roman"/>
                        </a:rPr>
                        <a:t> A</a:t>
                      </a:r>
                      <a:r>
                        <a:rPr lang="fr-FR" sz="2200" dirty="0">
                          <a:solidFill>
                            <a:srgbClr val="000000"/>
                          </a:solidFill>
                          <a:latin typeface="Times New Roman"/>
                          <a:ea typeface="Calibri"/>
                          <a:cs typeface="Times New Roman"/>
                        </a:rPr>
                        <a:t>ppétence de l’assiette en général...</a:t>
                      </a:r>
                      <a:endParaRPr lang="fr-FR" sz="2200" dirty="0">
                        <a:solidFill>
                          <a:schemeClr val="tx1"/>
                        </a:solidFill>
                        <a:latin typeface="Calibri"/>
                        <a:ea typeface="Calibri"/>
                        <a:cs typeface="Times New Roman"/>
                      </a:endParaRPr>
                    </a:p>
                    <a:p>
                      <a:pPr algn="just">
                        <a:lnSpc>
                          <a:spcPct val="115000"/>
                        </a:lnSpc>
                        <a:spcAft>
                          <a:spcPts val="0"/>
                        </a:spcAft>
                        <a:buFont typeface="Wingdings" pitchFamily="2" charset="2"/>
                        <a:buChar char="ü"/>
                      </a:pPr>
                      <a:r>
                        <a:rPr lang="fr-FR" sz="2200" baseline="0" dirty="0">
                          <a:solidFill>
                            <a:schemeClr val="tx1"/>
                          </a:solidFill>
                          <a:latin typeface="Calibri"/>
                          <a:ea typeface="Calibri"/>
                          <a:cs typeface="Times New Roman"/>
                        </a:rPr>
                        <a:t> M</a:t>
                      </a:r>
                      <a:r>
                        <a:rPr lang="fr-FR" sz="2200" dirty="0">
                          <a:solidFill>
                            <a:srgbClr val="000000"/>
                          </a:solidFill>
                          <a:latin typeface="Times New Roman"/>
                          <a:ea typeface="Calibri"/>
                          <a:cs typeface="Times New Roman"/>
                        </a:rPr>
                        <a:t>ise en valeur du produit dans l’assiette</a:t>
                      </a:r>
                      <a:endParaRPr lang="fr-FR" sz="2200" dirty="0">
                        <a:solidFill>
                          <a:schemeClr val="tx1"/>
                        </a:solidFill>
                        <a:latin typeface="Calibri"/>
                        <a:ea typeface="Calibri"/>
                        <a:cs typeface="Times New Roman"/>
                      </a:endParaRPr>
                    </a:p>
                    <a:p>
                      <a:pPr algn="just">
                        <a:lnSpc>
                          <a:spcPct val="115000"/>
                        </a:lnSpc>
                        <a:spcAft>
                          <a:spcPts val="0"/>
                        </a:spcAft>
                        <a:buFont typeface="Wingdings" pitchFamily="2" charset="2"/>
                        <a:buChar char="ü"/>
                      </a:pPr>
                      <a:r>
                        <a:rPr lang="fr-FR" sz="2200" dirty="0">
                          <a:solidFill>
                            <a:srgbClr val="000000"/>
                          </a:solidFill>
                          <a:latin typeface="Times New Roman"/>
                          <a:ea typeface="Calibri"/>
                          <a:cs typeface="Times New Roman"/>
                        </a:rPr>
                        <a:t> Texture de la sauce : nappant, liquide... (à la cuillère)</a:t>
                      </a:r>
                      <a:endParaRPr lang="fr-FR" sz="2200" dirty="0">
                        <a:solidFill>
                          <a:schemeClr val="tx1"/>
                        </a:solidFill>
                        <a:latin typeface="Calibri"/>
                        <a:ea typeface="Calibri"/>
                        <a:cs typeface="Times New Roman"/>
                      </a:endParaRPr>
                    </a:p>
                    <a:p>
                      <a:pPr algn="just">
                        <a:lnSpc>
                          <a:spcPct val="115000"/>
                        </a:lnSpc>
                        <a:spcAft>
                          <a:spcPts val="0"/>
                        </a:spcAft>
                        <a:buFont typeface="Wingdings" pitchFamily="2" charset="2"/>
                        <a:buChar char="ü"/>
                      </a:pPr>
                      <a:r>
                        <a:rPr lang="fr-FR" sz="2200" baseline="0" dirty="0">
                          <a:solidFill>
                            <a:schemeClr val="tx1"/>
                          </a:solidFill>
                          <a:latin typeface="Calibri"/>
                          <a:ea typeface="Calibri"/>
                          <a:cs typeface="Times New Roman"/>
                        </a:rPr>
                        <a:t> E</a:t>
                      </a:r>
                      <a:r>
                        <a:rPr lang="fr-FR" sz="2200" dirty="0">
                          <a:solidFill>
                            <a:srgbClr val="000000"/>
                          </a:solidFill>
                          <a:latin typeface="Times New Roman"/>
                          <a:ea typeface="Calibri"/>
                          <a:cs typeface="Times New Roman"/>
                        </a:rPr>
                        <a:t>ventuellement, analyse olfactive rapide</a:t>
                      </a:r>
                      <a:endParaRPr lang="fr-FR" sz="2200" dirty="0">
                        <a:latin typeface="Calibri"/>
                        <a:ea typeface="Calibri"/>
                        <a:cs typeface="Times New Roman"/>
                      </a:endParaRPr>
                    </a:p>
                  </a:txBody>
                  <a:tcPr marL="62075" marR="620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afterEffect">
                                  <p:stCondLst>
                                    <p:cond delay="0"/>
                                  </p:stCondLst>
                                  <p:childTnLst>
                                    <p:animClr clrSpc="rgb" dir="cw">
                                      <p:cBhvr override="childStyle">
                                        <p:cTn id="6" dur="200" fill="hold"/>
                                        <p:tgtEl>
                                          <p:spTgt spid="2"/>
                                        </p:tgtEl>
                                        <p:attrNameLst>
                                          <p:attrName>style.color</p:attrName>
                                        </p:attrNameLst>
                                      </p:cBhvr>
                                      <p:to>
                                        <a:schemeClr val="accent2"/>
                                      </p:to>
                                    </p:animClr>
                                    <p:animClr clrSpc="rgb" dir="cw">
                                      <p:cBhvr>
                                        <p:cTn id="7" dur="200" fill="hold"/>
                                        <p:tgtEl>
                                          <p:spTgt spid="2"/>
                                        </p:tgtEl>
                                        <p:attrNameLst>
                                          <p:attrName>fillcolor</p:attrName>
                                        </p:attrNameLst>
                                      </p:cBhvr>
                                      <p:to>
                                        <a:schemeClr val="accent2"/>
                                      </p:to>
                                    </p:animClr>
                                    <p:set>
                                      <p:cBhvr>
                                        <p:cTn id="8" dur="200" fill="hold"/>
                                        <p:tgtEl>
                                          <p:spTgt spid="2"/>
                                        </p:tgtEl>
                                        <p:attrNameLst>
                                          <p:attrName>fill.type</p:attrName>
                                        </p:attrNameLst>
                                      </p:cBhvr>
                                      <p:to>
                                        <p:strVal val="solid"/>
                                      </p:to>
                                    </p:set>
                                    <p:set>
                                      <p:cBhvr>
                                        <p:cTn id="9" dur="200" fill="hold"/>
                                        <p:tgtEl>
                                          <p:spTgt spid="2"/>
                                        </p:tgtEl>
                                        <p:attrNameLst>
                                          <p:attrName>fill.on</p:attrName>
                                        </p:attrNameLst>
                                      </p:cBhvr>
                                      <p:to>
                                        <p:strVal val="true"/>
                                      </p:to>
                                    </p:set>
                                    <p:animRot by="120000">
                                      <p:cBhvr>
                                        <p:cTn id="10" dur="200" fill="hold">
                                          <p:stCondLst>
                                            <p:cond delay="0"/>
                                          </p:stCondLst>
                                        </p:cTn>
                                        <p:tgtEl>
                                          <p:spTgt spid="2"/>
                                        </p:tgtEl>
                                        <p:attrNameLst>
                                          <p:attrName>r</p:attrName>
                                        </p:attrNameLst>
                                      </p:cBhvr>
                                    </p:animRot>
                                    <p:animRot by="-240000">
                                      <p:cBhvr>
                                        <p:cTn id="11" dur="400" fill="hold">
                                          <p:stCondLst>
                                            <p:cond delay="400"/>
                                          </p:stCondLst>
                                        </p:cTn>
                                        <p:tgtEl>
                                          <p:spTgt spid="2"/>
                                        </p:tgtEl>
                                        <p:attrNameLst>
                                          <p:attrName>r</p:attrName>
                                        </p:attrNameLst>
                                      </p:cBhvr>
                                    </p:animRot>
                                    <p:animRot by="240000">
                                      <p:cBhvr>
                                        <p:cTn id="12" dur="400" fill="hold">
                                          <p:stCondLst>
                                            <p:cond delay="800"/>
                                          </p:stCondLst>
                                        </p:cTn>
                                        <p:tgtEl>
                                          <p:spTgt spid="2"/>
                                        </p:tgtEl>
                                        <p:attrNameLst>
                                          <p:attrName>r</p:attrName>
                                        </p:attrNameLst>
                                      </p:cBhvr>
                                    </p:animRot>
                                    <p:animRot by="-240000">
                                      <p:cBhvr>
                                        <p:cTn id="13" dur="400" fill="hold">
                                          <p:stCondLst>
                                            <p:cond delay="1200"/>
                                          </p:stCondLst>
                                        </p:cTn>
                                        <p:tgtEl>
                                          <p:spTgt spid="2"/>
                                        </p:tgtEl>
                                        <p:attrNameLst>
                                          <p:attrName>r</p:attrName>
                                        </p:attrNameLst>
                                      </p:cBhvr>
                                    </p:animRot>
                                    <p:animRot by="120000">
                                      <p:cBhvr>
                                        <p:cTn id="14" dur="400" fill="hold">
                                          <p:stCondLst>
                                            <p:cond delay="16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07504" y="692696"/>
          <a:ext cx="8892480" cy="5975220"/>
        </p:xfrm>
        <a:graphic>
          <a:graphicData uri="http://schemas.openxmlformats.org/drawingml/2006/table">
            <a:tbl>
              <a:tblPr/>
              <a:tblGrid>
                <a:gridCol w="1995284">
                  <a:extLst>
                    <a:ext uri="{9D8B030D-6E8A-4147-A177-3AD203B41FA5}">
                      <a16:colId xmlns:a16="http://schemas.microsoft.com/office/drawing/2014/main" val="20000"/>
                    </a:ext>
                  </a:extLst>
                </a:gridCol>
                <a:gridCol w="6897196">
                  <a:extLst>
                    <a:ext uri="{9D8B030D-6E8A-4147-A177-3AD203B41FA5}">
                      <a16:colId xmlns:a16="http://schemas.microsoft.com/office/drawing/2014/main" val="20001"/>
                    </a:ext>
                  </a:extLst>
                </a:gridCol>
              </a:tblGrid>
              <a:tr h="5975220">
                <a:tc>
                  <a:txBody>
                    <a:bodyPr/>
                    <a:lstStyle/>
                    <a:p>
                      <a:pPr algn="ctr">
                        <a:lnSpc>
                          <a:spcPct val="115000"/>
                        </a:lnSpc>
                        <a:spcAft>
                          <a:spcPts val="0"/>
                        </a:spcAft>
                      </a:pPr>
                      <a:r>
                        <a:rPr lang="fr-FR" sz="3200" b="1" dirty="0">
                          <a:solidFill>
                            <a:srgbClr val="000000"/>
                          </a:solidFill>
                          <a:latin typeface="Times New Roman"/>
                          <a:ea typeface="Calibri"/>
                          <a:cs typeface="Times New Roman"/>
                        </a:rPr>
                        <a:t>ASPECT</a:t>
                      </a:r>
                    </a:p>
                    <a:p>
                      <a:pPr algn="ctr">
                        <a:lnSpc>
                          <a:spcPct val="115000"/>
                        </a:lnSpc>
                        <a:spcAft>
                          <a:spcPts val="0"/>
                        </a:spcAft>
                      </a:pPr>
                      <a:r>
                        <a:rPr lang="fr-FR" sz="3200" b="1" dirty="0">
                          <a:solidFill>
                            <a:srgbClr val="000000"/>
                          </a:solidFill>
                          <a:latin typeface="Times New Roman"/>
                          <a:ea typeface="Calibri"/>
                          <a:cs typeface="Times New Roman"/>
                        </a:rPr>
                        <a:t>/</a:t>
                      </a:r>
                      <a:endParaRPr lang="fr-FR" sz="2800" dirty="0">
                        <a:latin typeface="Calibri"/>
                        <a:ea typeface="Calibri"/>
                        <a:cs typeface="Times New Roman"/>
                      </a:endParaRPr>
                    </a:p>
                    <a:p>
                      <a:pPr algn="ctr">
                        <a:lnSpc>
                          <a:spcPct val="115000"/>
                        </a:lnSpc>
                        <a:spcAft>
                          <a:spcPts val="0"/>
                        </a:spcAft>
                      </a:pPr>
                      <a:r>
                        <a:rPr lang="fr-FR" sz="3200" b="1" dirty="0">
                          <a:solidFill>
                            <a:srgbClr val="000000"/>
                          </a:solidFill>
                          <a:latin typeface="Times New Roman"/>
                          <a:ea typeface="Calibri"/>
                          <a:cs typeface="Times New Roman"/>
                        </a:rPr>
                        <a:t>DEGUSTATION</a:t>
                      </a:r>
                      <a:endParaRPr lang="fr-F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buFont typeface="Wingdings" pitchFamily="2" charset="2"/>
                        <a:buChar char="ü"/>
                      </a:pPr>
                      <a:r>
                        <a:rPr lang="fr-FR" sz="2400" baseline="0" dirty="0">
                          <a:solidFill>
                            <a:srgbClr val="000000"/>
                          </a:solidFill>
                          <a:latin typeface="Times New Roman"/>
                          <a:ea typeface="Calibri"/>
                          <a:cs typeface="Times New Roman"/>
                        </a:rPr>
                        <a:t> </a:t>
                      </a:r>
                      <a:r>
                        <a:rPr lang="fr-FR" sz="2400" baseline="0" dirty="0">
                          <a:solidFill>
                            <a:srgbClr val="000000"/>
                          </a:solidFill>
                          <a:latin typeface="Times New Roman" pitchFamily="18" charset="0"/>
                          <a:ea typeface="Calibri"/>
                          <a:cs typeface="Times New Roman" pitchFamily="18" charset="0"/>
                        </a:rPr>
                        <a:t>T</a:t>
                      </a:r>
                      <a:r>
                        <a:rPr lang="fr-FR" sz="2400" dirty="0">
                          <a:solidFill>
                            <a:srgbClr val="000000"/>
                          </a:solidFill>
                          <a:latin typeface="Times New Roman" pitchFamily="18" charset="0"/>
                          <a:ea typeface="Calibri"/>
                          <a:cs typeface="Times New Roman" pitchFamily="18" charset="0"/>
                        </a:rPr>
                        <a:t>empérature du plat en accord avec ce que l’on est en droit d’en attendre (ni trop chaud, ni trop froid).</a:t>
                      </a:r>
                      <a:endParaRPr lang="fr-FR" sz="2400" dirty="0">
                        <a:solidFill>
                          <a:schemeClr val="tx1"/>
                        </a:solidFill>
                        <a:latin typeface="Times New Roman" pitchFamily="18" charset="0"/>
                        <a:ea typeface="Calibri"/>
                        <a:cs typeface="Times New Roman" pitchFamily="18" charset="0"/>
                      </a:endParaRPr>
                    </a:p>
                    <a:p>
                      <a:pPr algn="just">
                        <a:lnSpc>
                          <a:spcPct val="115000"/>
                        </a:lnSpc>
                        <a:spcAft>
                          <a:spcPts val="0"/>
                        </a:spcAft>
                        <a:buFont typeface="Wingdings" pitchFamily="2" charset="2"/>
                        <a:buChar char="ü"/>
                      </a:pPr>
                      <a:r>
                        <a:rPr lang="fr-FR" sz="2400" baseline="0" dirty="0">
                          <a:solidFill>
                            <a:schemeClr val="tx1"/>
                          </a:solidFill>
                          <a:latin typeface="Times New Roman" pitchFamily="18" charset="0"/>
                          <a:ea typeface="Calibri"/>
                          <a:cs typeface="Times New Roman" pitchFamily="18" charset="0"/>
                        </a:rPr>
                        <a:t> A</a:t>
                      </a:r>
                      <a:r>
                        <a:rPr lang="fr-FR" sz="2400" dirty="0">
                          <a:solidFill>
                            <a:srgbClr val="000000"/>
                          </a:solidFill>
                          <a:latin typeface="Times New Roman" pitchFamily="18" charset="0"/>
                          <a:ea typeface="Calibri"/>
                          <a:cs typeface="Times New Roman" pitchFamily="18" charset="0"/>
                        </a:rPr>
                        <a:t>ppoint de cuisson de l’élément principal et de la garniture : croquant, croustillant, dur, mou, trop cuit, élastique...</a:t>
                      </a:r>
                      <a:endParaRPr lang="fr-FR" sz="2400" dirty="0">
                        <a:solidFill>
                          <a:schemeClr val="tx1"/>
                        </a:solidFill>
                        <a:latin typeface="Times New Roman" pitchFamily="18" charset="0"/>
                        <a:ea typeface="Calibri"/>
                        <a:cs typeface="Times New Roman" pitchFamily="18" charset="0"/>
                      </a:endParaRPr>
                    </a:p>
                    <a:p>
                      <a:pPr algn="just">
                        <a:lnSpc>
                          <a:spcPct val="115000"/>
                        </a:lnSpc>
                        <a:spcAft>
                          <a:spcPts val="0"/>
                        </a:spcAft>
                        <a:buFont typeface="Wingdings" pitchFamily="2" charset="2"/>
                        <a:buChar char="ü"/>
                      </a:pPr>
                      <a:r>
                        <a:rPr lang="fr-FR" sz="2400" baseline="0" dirty="0">
                          <a:solidFill>
                            <a:schemeClr val="tx1"/>
                          </a:solidFill>
                          <a:latin typeface="Times New Roman" pitchFamily="18" charset="0"/>
                          <a:ea typeface="Calibri"/>
                          <a:cs typeface="Times New Roman" pitchFamily="18" charset="0"/>
                        </a:rPr>
                        <a:t> S</a:t>
                      </a:r>
                      <a:r>
                        <a:rPr lang="fr-FR" sz="2400" dirty="0">
                          <a:solidFill>
                            <a:srgbClr val="000000"/>
                          </a:solidFill>
                          <a:latin typeface="Times New Roman" pitchFamily="18" charset="0"/>
                          <a:ea typeface="Calibri"/>
                          <a:cs typeface="Times New Roman" pitchFamily="18" charset="0"/>
                        </a:rPr>
                        <a:t>aveur du produit : est-elle respectée, mise en valeur, atténuée par un des autres éléments de la préparation.</a:t>
                      </a:r>
                      <a:endParaRPr lang="fr-FR" sz="2400" dirty="0">
                        <a:solidFill>
                          <a:schemeClr val="tx1"/>
                        </a:solidFill>
                        <a:latin typeface="Times New Roman" pitchFamily="18" charset="0"/>
                        <a:ea typeface="Calibri"/>
                        <a:cs typeface="Times New Roman" pitchFamily="18" charset="0"/>
                      </a:endParaRPr>
                    </a:p>
                    <a:p>
                      <a:pPr algn="just">
                        <a:lnSpc>
                          <a:spcPct val="115000"/>
                        </a:lnSpc>
                        <a:spcAft>
                          <a:spcPts val="0"/>
                        </a:spcAft>
                        <a:buFont typeface="Wingdings" pitchFamily="2" charset="2"/>
                        <a:buChar char="ü"/>
                      </a:pPr>
                      <a:r>
                        <a:rPr lang="fr-FR" sz="2400" baseline="0" dirty="0">
                          <a:solidFill>
                            <a:schemeClr val="tx1"/>
                          </a:solidFill>
                          <a:latin typeface="Times New Roman" pitchFamily="18" charset="0"/>
                          <a:ea typeface="Calibri"/>
                          <a:cs typeface="Times New Roman" pitchFamily="18" charset="0"/>
                        </a:rPr>
                        <a:t> A</a:t>
                      </a:r>
                      <a:r>
                        <a:rPr lang="fr-FR" sz="2400" dirty="0">
                          <a:solidFill>
                            <a:srgbClr val="000000"/>
                          </a:solidFill>
                          <a:latin typeface="Times New Roman" pitchFamily="18" charset="0"/>
                          <a:ea typeface="Calibri"/>
                          <a:cs typeface="Times New Roman" pitchFamily="18" charset="0"/>
                        </a:rPr>
                        <a:t>ssaisonnement: insipide, fade, juste, trop assaisonné</a:t>
                      </a:r>
                      <a:endParaRPr lang="fr-FR" sz="2400" dirty="0">
                        <a:solidFill>
                          <a:schemeClr val="tx1"/>
                        </a:solidFill>
                        <a:latin typeface="Times New Roman" pitchFamily="18" charset="0"/>
                        <a:ea typeface="Calibri"/>
                        <a:cs typeface="Times New Roman" pitchFamily="18" charset="0"/>
                      </a:endParaRPr>
                    </a:p>
                    <a:p>
                      <a:pPr algn="just">
                        <a:lnSpc>
                          <a:spcPct val="115000"/>
                        </a:lnSpc>
                        <a:spcAft>
                          <a:spcPts val="0"/>
                        </a:spcAft>
                        <a:buFont typeface="Wingdings" pitchFamily="2" charset="2"/>
                        <a:buChar char="ü"/>
                      </a:pPr>
                      <a:r>
                        <a:rPr lang="fr-FR" sz="2400" baseline="0" dirty="0">
                          <a:solidFill>
                            <a:schemeClr val="tx1"/>
                          </a:solidFill>
                          <a:latin typeface="Times New Roman" pitchFamily="18" charset="0"/>
                          <a:ea typeface="Calibri"/>
                          <a:cs typeface="Times New Roman" pitchFamily="18" charset="0"/>
                        </a:rPr>
                        <a:t>  V</a:t>
                      </a:r>
                      <a:r>
                        <a:rPr lang="fr-FR" sz="2400" dirty="0">
                          <a:solidFill>
                            <a:srgbClr val="000000"/>
                          </a:solidFill>
                          <a:latin typeface="Times New Roman" pitchFamily="18" charset="0"/>
                          <a:ea typeface="Calibri"/>
                          <a:cs typeface="Times New Roman" pitchFamily="18" charset="0"/>
                        </a:rPr>
                        <a:t>elouté de la sauce, tenue en bouche...</a:t>
                      </a:r>
                      <a:endParaRPr lang="fr-FR" sz="2400" dirty="0">
                        <a:latin typeface="Times New Roman" pitchFamily="18" charset="0"/>
                        <a:ea typeface="Calibri"/>
                        <a:cs typeface="Times New Roman" pitchFamily="18" charset="0"/>
                      </a:endParaRPr>
                    </a:p>
                    <a:p>
                      <a:pPr algn="just">
                        <a:lnSpc>
                          <a:spcPct val="115000"/>
                        </a:lnSpc>
                        <a:spcAft>
                          <a:spcPts val="0"/>
                        </a:spcAft>
                        <a:buFont typeface="Wingdings" pitchFamily="2" charset="2"/>
                        <a:buChar char="ü"/>
                      </a:pPr>
                      <a:r>
                        <a:rPr lang="fr-FR" sz="2400" baseline="0" dirty="0">
                          <a:solidFill>
                            <a:srgbClr val="000000"/>
                          </a:solidFill>
                          <a:latin typeface="Times New Roman" pitchFamily="18" charset="0"/>
                          <a:ea typeface="Calibri"/>
                          <a:cs typeface="Times New Roman" pitchFamily="18" charset="0"/>
                        </a:rPr>
                        <a:t> </a:t>
                      </a:r>
                      <a:r>
                        <a:rPr lang="fr-FR" sz="2400" dirty="0">
                          <a:solidFill>
                            <a:srgbClr val="000000"/>
                          </a:solidFill>
                          <a:latin typeface="Times New Roman" pitchFamily="18" charset="0"/>
                          <a:ea typeface="Calibri"/>
                          <a:cs typeface="Times New Roman" pitchFamily="18" charset="0"/>
                        </a:rPr>
                        <a:t>Accord général de la prestation : est-ce une bonne homogénéité globale ou une</a:t>
                      </a:r>
                      <a:r>
                        <a:rPr lang="fr-FR" sz="2400" dirty="0">
                          <a:solidFill>
                            <a:srgbClr val="000000"/>
                          </a:solidFill>
                          <a:latin typeface="Times New Roman"/>
                          <a:ea typeface="Calibri"/>
                          <a:cs typeface="Times New Roman"/>
                        </a:rPr>
                        <a:t> succession de saveurs juxtaposées...</a:t>
                      </a:r>
                      <a:endParaRPr lang="fr-F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afterEffect">
                                  <p:stCondLst>
                                    <p:cond delay="0"/>
                                  </p:stCondLst>
                                  <p:childTnLst>
                                    <p:animClr clrSpc="rgb" dir="cw">
                                      <p:cBhvr override="childStyle">
                                        <p:cTn id="6" dur="200" fill="hold"/>
                                        <p:tgtEl>
                                          <p:spTgt spid="2"/>
                                        </p:tgtEl>
                                        <p:attrNameLst>
                                          <p:attrName>style.color</p:attrName>
                                        </p:attrNameLst>
                                      </p:cBhvr>
                                      <p:to>
                                        <a:schemeClr val="accent2"/>
                                      </p:to>
                                    </p:animClr>
                                    <p:animClr clrSpc="rgb" dir="cw">
                                      <p:cBhvr>
                                        <p:cTn id="7" dur="200" fill="hold"/>
                                        <p:tgtEl>
                                          <p:spTgt spid="2"/>
                                        </p:tgtEl>
                                        <p:attrNameLst>
                                          <p:attrName>fillcolor</p:attrName>
                                        </p:attrNameLst>
                                      </p:cBhvr>
                                      <p:to>
                                        <a:schemeClr val="accent2"/>
                                      </p:to>
                                    </p:animClr>
                                    <p:set>
                                      <p:cBhvr>
                                        <p:cTn id="8" dur="200" fill="hold"/>
                                        <p:tgtEl>
                                          <p:spTgt spid="2"/>
                                        </p:tgtEl>
                                        <p:attrNameLst>
                                          <p:attrName>fill.type</p:attrName>
                                        </p:attrNameLst>
                                      </p:cBhvr>
                                      <p:to>
                                        <p:strVal val="solid"/>
                                      </p:to>
                                    </p:set>
                                    <p:set>
                                      <p:cBhvr>
                                        <p:cTn id="9" dur="200" fill="hold"/>
                                        <p:tgtEl>
                                          <p:spTgt spid="2"/>
                                        </p:tgtEl>
                                        <p:attrNameLst>
                                          <p:attrName>fill.on</p:attrName>
                                        </p:attrNameLst>
                                      </p:cBhvr>
                                      <p:to>
                                        <p:strVal val="true"/>
                                      </p:to>
                                    </p:set>
                                    <p:animRot by="120000">
                                      <p:cBhvr>
                                        <p:cTn id="10" dur="200" fill="hold">
                                          <p:stCondLst>
                                            <p:cond delay="0"/>
                                          </p:stCondLst>
                                        </p:cTn>
                                        <p:tgtEl>
                                          <p:spTgt spid="2"/>
                                        </p:tgtEl>
                                        <p:attrNameLst>
                                          <p:attrName>r</p:attrName>
                                        </p:attrNameLst>
                                      </p:cBhvr>
                                    </p:animRot>
                                    <p:animRot by="-240000">
                                      <p:cBhvr>
                                        <p:cTn id="11" dur="400" fill="hold">
                                          <p:stCondLst>
                                            <p:cond delay="400"/>
                                          </p:stCondLst>
                                        </p:cTn>
                                        <p:tgtEl>
                                          <p:spTgt spid="2"/>
                                        </p:tgtEl>
                                        <p:attrNameLst>
                                          <p:attrName>r</p:attrName>
                                        </p:attrNameLst>
                                      </p:cBhvr>
                                    </p:animRot>
                                    <p:animRot by="240000">
                                      <p:cBhvr>
                                        <p:cTn id="12" dur="400" fill="hold">
                                          <p:stCondLst>
                                            <p:cond delay="800"/>
                                          </p:stCondLst>
                                        </p:cTn>
                                        <p:tgtEl>
                                          <p:spTgt spid="2"/>
                                        </p:tgtEl>
                                        <p:attrNameLst>
                                          <p:attrName>r</p:attrName>
                                        </p:attrNameLst>
                                      </p:cBhvr>
                                    </p:animRot>
                                    <p:animRot by="-240000">
                                      <p:cBhvr>
                                        <p:cTn id="13" dur="400" fill="hold">
                                          <p:stCondLst>
                                            <p:cond delay="1200"/>
                                          </p:stCondLst>
                                        </p:cTn>
                                        <p:tgtEl>
                                          <p:spTgt spid="2"/>
                                        </p:tgtEl>
                                        <p:attrNameLst>
                                          <p:attrName>r</p:attrName>
                                        </p:attrNameLst>
                                      </p:cBhvr>
                                    </p:animRot>
                                    <p:animRot by="120000">
                                      <p:cBhvr>
                                        <p:cTn id="14" dur="400" fill="hold">
                                          <p:stCondLst>
                                            <p:cond delay="16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1166843"/>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fr-FR" sz="3600" dirty="0"/>
              <a:t>5- </a:t>
            </a:r>
            <a:r>
              <a:rPr lang="fr-FR" sz="3600" b="1" dirty="0"/>
              <a:t>Propositions de corrections et de solutions : </a:t>
            </a:r>
          </a:p>
          <a:p>
            <a:pPr algn="ctr"/>
            <a:endParaRPr lang="fr-FR" sz="3600" b="1" dirty="0"/>
          </a:p>
          <a:p>
            <a:pPr algn="just"/>
            <a:r>
              <a:rPr lang="fr-FR" sz="3600" dirty="0"/>
              <a:t>	En fonction des éléments mis en avant dans les points 3 et 4 ne pas oublier de justifier tout commentaire et de proposer une solution aux critiques négatives et de trouver la cause à un résultat non attendu.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58369"/>
                                        </p:tgtEl>
                                        <p:attrNameLst>
                                          <p:attrName>style.visibility</p:attrName>
                                        </p:attrNameLst>
                                      </p:cBhvr>
                                      <p:to>
                                        <p:strVal val="visible"/>
                                      </p:to>
                                    </p:set>
                                    <p:anim from="(-#ppt_w/2)" to="(#ppt_x)" calcmode="lin" valueType="num">
                                      <p:cBhvr>
                                        <p:cTn id="7" dur="600" fill="hold">
                                          <p:stCondLst>
                                            <p:cond delay="0"/>
                                          </p:stCondLst>
                                        </p:cTn>
                                        <p:tgtEl>
                                          <p:spTgt spid="58369"/>
                                        </p:tgtEl>
                                        <p:attrNameLst>
                                          <p:attrName>ppt_x</p:attrName>
                                        </p:attrNameLst>
                                      </p:cBhvr>
                                    </p:anim>
                                    <p:anim from="0" to="-1.0" calcmode="lin" valueType="num">
                                      <p:cBhvr>
                                        <p:cTn id="8" dur="200" decel="50000" autoRev="1" fill="hold">
                                          <p:stCondLst>
                                            <p:cond delay="600"/>
                                          </p:stCondLst>
                                        </p:cTn>
                                        <p:tgtEl>
                                          <p:spTgt spid="58369"/>
                                        </p:tgtEl>
                                        <p:attrNameLst>
                                          <p:attrName>xshear</p:attrName>
                                        </p:attrNameLst>
                                      </p:cBhvr>
                                    </p:anim>
                                    <p:animScale>
                                      <p:cBhvr>
                                        <p:cTn id="9" dur="200" decel="100000" autoRev="1" fill="hold">
                                          <p:stCondLst>
                                            <p:cond delay="600"/>
                                          </p:stCondLst>
                                        </p:cTn>
                                        <p:tgtEl>
                                          <p:spTgt spid="58369"/>
                                        </p:tgtEl>
                                      </p:cBhvr>
                                      <p:from x="100000" y="100000"/>
                                      <p:to x="80000" y="100000"/>
                                    </p:animScale>
                                    <p:anim by="(#ppt_h/3+#ppt_w*0.1)" calcmode="lin" valueType="num">
                                      <p:cBhvr additive="sum">
                                        <p:cTn id="10" dur="200" decel="100000" autoRev="1" fill="hold">
                                          <p:stCondLst>
                                            <p:cond delay="600"/>
                                          </p:stCondLst>
                                        </p:cTn>
                                        <p:tgtEl>
                                          <p:spTgt spid="5836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1443842"/>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fr-FR" sz="3600" dirty="0"/>
              <a:t>6- </a:t>
            </a:r>
            <a:r>
              <a:rPr lang="fr-FR" sz="3600" b="1" dirty="0"/>
              <a:t>Positionnement du plat :</a:t>
            </a:r>
          </a:p>
          <a:p>
            <a:endParaRPr lang="fr-FR" sz="3600" b="1" dirty="0"/>
          </a:p>
          <a:p>
            <a:pPr algn="just"/>
            <a:r>
              <a:rPr lang="fr-FR" sz="3600" dirty="0"/>
              <a:t>	Après mise en œuvre des solutions, définir le type d’établissement dans lequel il serait judicieux de proposer notre plat ainsi que son prix de vente en fonction de son coût matière estimé.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58369"/>
                                        </p:tgtEl>
                                        <p:attrNameLst>
                                          <p:attrName>style.visibility</p:attrName>
                                        </p:attrNameLst>
                                      </p:cBhvr>
                                      <p:to>
                                        <p:strVal val="visible"/>
                                      </p:to>
                                    </p:set>
                                    <p:anim from="(-#ppt_w/2)" to="(#ppt_x)" calcmode="lin" valueType="num">
                                      <p:cBhvr>
                                        <p:cTn id="7" dur="600" fill="hold">
                                          <p:stCondLst>
                                            <p:cond delay="0"/>
                                          </p:stCondLst>
                                        </p:cTn>
                                        <p:tgtEl>
                                          <p:spTgt spid="58369"/>
                                        </p:tgtEl>
                                        <p:attrNameLst>
                                          <p:attrName>ppt_x</p:attrName>
                                        </p:attrNameLst>
                                      </p:cBhvr>
                                    </p:anim>
                                    <p:anim from="0" to="-1.0" calcmode="lin" valueType="num">
                                      <p:cBhvr>
                                        <p:cTn id="8" dur="200" decel="50000" autoRev="1" fill="hold">
                                          <p:stCondLst>
                                            <p:cond delay="600"/>
                                          </p:stCondLst>
                                        </p:cTn>
                                        <p:tgtEl>
                                          <p:spTgt spid="58369"/>
                                        </p:tgtEl>
                                        <p:attrNameLst>
                                          <p:attrName>xshear</p:attrName>
                                        </p:attrNameLst>
                                      </p:cBhvr>
                                    </p:anim>
                                    <p:animScale>
                                      <p:cBhvr>
                                        <p:cTn id="9" dur="200" decel="100000" autoRev="1" fill="hold">
                                          <p:stCondLst>
                                            <p:cond delay="600"/>
                                          </p:stCondLst>
                                        </p:cTn>
                                        <p:tgtEl>
                                          <p:spTgt spid="58369"/>
                                        </p:tgtEl>
                                      </p:cBhvr>
                                      <p:from x="100000" y="100000"/>
                                      <p:to x="80000" y="100000"/>
                                    </p:animScale>
                                    <p:anim by="(#ppt_h/3+#ppt_w*0.1)" calcmode="lin" valueType="num">
                                      <p:cBhvr additive="sum">
                                        <p:cTn id="10" dur="200" decel="100000" autoRev="1" fill="hold">
                                          <p:stCondLst>
                                            <p:cond delay="600"/>
                                          </p:stCondLst>
                                        </p:cTn>
                                        <p:tgtEl>
                                          <p:spTgt spid="5836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1905506"/>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9600" dirty="0">
                <a:latin typeface="Times New Roman" pitchFamily="18" charset="0"/>
                <a:ea typeface="Calibri" pitchFamily="34" charset="0"/>
                <a:cs typeface="Times New Roman" pitchFamily="18" charset="0"/>
              </a:rPr>
              <a:t>Evaluation de la </a:t>
            </a:r>
            <a:r>
              <a:rPr lang="fr-FR" sz="9600" b="1" dirty="0">
                <a:latin typeface="Times New Roman" pitchFamily="18" charset="0"/>
                <a:ea typeface="Calibri" pitchFamily="34" charset="0"/>
                <a:cs typeface="Times New Roman" pitchFamily="18" charset="0"/>
              </a:rPr>
              <a:t>PHASE 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92696"/>
            <a:ext cx="9144000" cy="6279222"/>
          </a:xfrm>
          <a:prstGeom prst="rect">
            <a:avLst/>
          </a:prstGeom>
        </p:spPr>
        <p:txBody>
          <a:bodyPr wrap="square">
            <a:spAutoFit/>
          </a:bodyPr>
          <a:lstStyle/>
          <a:p>
            <a:pPr algn="ctr"/>
            <a:r>
              <a:rPr lang="fr-FR" sz="3600" b="1" dirty="0"/>
              <a:t>PHASE 2 : </a:t>
            </a:r>
          </a:p>
          <a:p>
            <a:pPr algn="just"/>
            <a:r>
              <a:rPr lang="fr-FR" sz="3200" dirty="0"/>
              <a:t>Réalisation (Coefficient : 1)</a:t>
            </a:r>
          </a:p>
          <a:p>
            <a:pPr algn="just"/>
            <a:r>
              <a:rPr lang="fr-FR" sz="3200" dirty="0"/>
              <a:t>	Un plat imposé est produit par les commis sous la conduite du candidat.</a:t>
            </a:r>
          </a:p>
          <a:p>
            <a:pPr algn="just"/>
            <a:r>
              <a:rPr lang="fr-FR" sz="3200" dirty="0"/>
              <a:t>	Parallèlement, le candidat réalise seul le plat de composition à partir d’un «panier de produits» à l’exception des préparations préliminaires simples qui peuvent être prises en charge par des commis.</a:t>
            </a:r>
          </a:p>
          <a:p>
            <a:pPr algn="just"/>
            <a:r>
              <a:rPr lang="fr-FR" sz="3200" dirty="0"/>
              <a:t>	Techniques ainsi que le mode de présentation du mets, pourront être imposés par le sujet.</a:t>
            </a:r>
          </a:p>
          <a:p>
            <a:pPr algn="just"/>
            <a:r>
              <a:rPr lang="fr-FR" sz="3200" dirty="0"/>
              <a:t>NB : L’un des deux plats pourra être une production de pâtisserie.</a:t>
            </a:r>
          </a:p>
        </p:txBody>
      </p:sp>
      <p:sp>
        <p:nvSpPr>
          <p:cNvPr id="3" name="Bouton d'action : Accueil 2">
            <a:hlinkClick r:id="rId2" action="ppaction://hlinksldjump" highlightClick="1"/>
          </p:cNvPr>
          <p:cNvSpPr/>
          <p:nvPr/>
        </p:nvSpPr>
        <p:spPr>
          <a:xfrm>
            <a:off x="5796136" y="0"/>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wd">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3520"/>
                            </p:stCondLst>
                            <p:childTnLst>
                              <p:par>
                                <p:cTn id="11" presetID="2" presetClass="entr" presetSubtype="8" fill="hold" grpId="1"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fill="hold"/>
                                        <p:tgtEl>
                                          <p:spTgt spid="3"/>
                                        </p:tgtEl>
                                        <p:attrNameLst>
                                          <p:attrName>ppt_x</p:attrName>
                                        </p:attrNameLst>
                                      </p:cBhvr>
                                      <p:tavLst>
                                        <p:tav tm="0">
                                          <p:val>
                                            <p:strVal val="0-#ppt_w/2"/>
                                          </p:val>
                                        </p:tav>
                                        <p:tav tm="100000">
                                          <p:val>
                                            <p:strVal val="#ppt_x"/>
                                          </p:val>
                                        </p:tav>
                                      </p:tavLst>
                                    </p:anim>
                                    <p:anim calcmode="lin" valueType="num">
                                      <p:cBhvr additive="base">
                                        <p:cTn id="14" dur="1000" fill="hold"/>
                                        <p:tgtEl>
                                          <p:spTgt spid="3"/>
                                        </p:tgtEl>
                                        <p:attrNameLst>
                                          <p:attrName>ppt_y</p:attrName>
                                        </p:attrNameLst>
                                      </p:cBhvr>
                                      <p:tavLst>
                                        <p:tav tm="0">
                                          <p:val>
                                            <p:strVal val="#ppt_y"/>
                                          </p:val>
                                        </p:tav>
                                        <p:tav tm="100000">
                                          <p:val>
                                            <p:strVal val="#ppt_y"/>
                                          </p:val>
                                        </p:tav>
                                      </p:tavLst>
                                    </p:anim>
                                  </p:childTnLst>
                                </p:cTn>
                              </p:par>
                            </p:childTnLst>
                          </p:cTn>
                        </p:par>
                        <p:par>
                          <p:cTn id="15" fill="hold">
                            <p:stCondLst>
                              <p:cond delay="4520"/>
                            </p:stCondLst>
                            <p:childTnLst>
                              <p:par>
                                <p:cTn id="16" presetID="63" presetClass="path" presetSubtype="0" accel="50000" decel="50000" fill="hold" grpId="0" nodeType="afterEffect">
                                  <p:stCondLst>
                                    <p:cond delay="0"/>
                                  </p:stCondLst>
                                  <p:childTnLst>
                                    <p:animMotion origin="layout" path="M 0 0  L 0.25 0  E" pathEditMode="relative" ptsTypes="">
                                      <p:cBhvr>
                                        <p:cTn id="17" dur="2000" fill="hold"/>
                                        <p:tgtEl>
                                          <p:spTgt spid="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3" grpId="1"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3"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907452"/>
            <a:ext cx="9144000" cy="4950548"/>
          </a:xfrm>
          <a:prstGeom prst="rect">
            <a:avLst/>
          </a:prstGeom>
          <a:noFill/>
          <a:ln w="9525">
            <a:noFill/>
            <a:miter lim="800000"/>
            <a:headEnd/>
            <a:tailEnd/>
          </a:ln>
        </p:spPr>
      </p:pic>
      <p:grpSp>
        <p:nvGrpSpPr>
          <p:cNvPr id="6" name="Groupe 5"/>
          <p:cNvGrpSpPr/>
          <p:nvPr/>
        </p:nvGrpSpPr>
        <p:grpSpPr>
          <a:xfrm>
            <a:off x="0" y="764704"/>
            <a:ext cx="9144000" cy="3312368"/>
            <a:chOff x="0" y="764704"/>
            <a:chExt cx="9144000" cy="3312368"/>
          </a:xfrm>
        </p:grpSpPr>
        <p:sp>
          <p:nvSpPr>
            <p:cNvPr id="3" name="Rectangle 2"/>
            <p:cNvSpPr/>
            <p:nvPr/>
          </p:nvSpPr>
          <p:spPr>
            <a:xfrm>
              <a:off x="0" y="764704"/>
              <a:ext cx="9144000" cy="129614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ysClr val="windowText" lastClr="000000"/>
                  </a:solidFill>
                </a:rPr>
                <a:t>La partie évaluation  représente 18 points sur 90. </a:t>
              </a:r>
            </a:p>
            <a:p>
              <a:pPr algn="ctr"/>
              <a:r>
                <a:rPr lang="fr-FR" sz="2800" dirty="0">
                  <a:solidFill>
                    <a:sysClr val="windowText" lastClr="000000"/>
                  </a:solidFill>
                </a:rPr>
                <a:t>Soit 20% de la note finale.</a:t>
              </a:r>
            </a:p>
          </p:txBody>
        </p:sp>
        <p:cxnSp>
          <p:nvCxnSpPr>
            <p:cNvPr id="5" name="Connecteur droit avec flèche 4"/>
            <p:cNvCxnSpPr>
              <a:stCxn id="3" idx="2"/>
            </p:cNvCxnSpPr>
            <p:nvPr/>
          </p:nvCxnSpPr>
          <p:spPr>
            <a:xfrm>
              <a:off x="4572000" y="2060848"/>
              <a:ext cx="1944216" cy="201622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7" name="Ellipse 6"/>
          <p:cNvSpPr/>
          <p:nvPr/>
        </p:nvSpPr>
        <p:spPr>
          <a:xfrm>
            <a:off x="6444208" y="4005064"/>
            <a:ext cx="360040" cy="2664296"/>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64513"/>
                                        </p:tgtEl>
                                        <p:attrNameLst>
                                          <p:attrName>style.visibility</p:attrName>
                                        </p:attrNameLst>
                                      </p:cBhvr>
                                      <p:to>
                                        <p:strVal val="visible"/>
                                      </p:to>
                                    </p:set>
                                    <p:anim calcmode="lin" valueType="num">
                                      <p:cBhvr additive="base">
                                        <p:cTn id="7" dur="1000" fill="hold"/>
                                        <p:tgtEl>
                                          <p:spTgt spid="64513"/>
                                        </p:tgtEl>
                                        <p:attrNameLst>
                                          <p:attrName>ppt_x</p:attrName>
                                        </p:attrNameLst>
                                      </p:cBhvr>
                                      <p:tavLst>
                                        <p:tav tm="0">
                                          <p:val>
                                            <p:strVal val="0-#ppt_w/2"/>
                                          </p:val>
                                        </p:tav>
                                        <p:tav tm="100000">
                                          <p:val>
                                            <p:strVal val="#ppt_x"/>
                                          </p:val>
                                        </p:tav>
                                      </p:tavLst>
                                    </p:anim>
                                    <p:anim calcmode="lin" valueType="num">
                                      <p:cBhvr additive="base">
                                        <p:cTn id="8" dur="1000" fill="hold"/>
                                        <p:tgtEl>
                                          <p:spTgt spid="64513"/>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8" presetClass="entr" presetSubtype="32"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out)">
                                      <p:cBhvr>
                                        <p:cTn id="12" dur="2000"/>
                                        <p:tgtEl>
                                          <p:spTgt spid="6"/>
                                        </p:tgtEl>
                                      </p:cBhvr>
                                    </p:animEffect>
                                  </p:childTnLst>
                                </p:cTn>
                              </p:par>
                            </p:childTnLst>
                          </p:cTn>
                        </p:par>
                        <p:par>
                          <p:cTn id="13" fill="hold">
                            <p:stCondLst>
                              <p:cond delay="3000"/>
                            </p:stCondLst>
                            <p:childTnLst>
                              <p:par>
                                <p:cTn id="14" presetID="23" presetClass="entr" presetSubtype="16"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1000" fill="hold"/>
                                        <p:tgtEl>
                                          <p:spTgt spid="7"/>
                                        </p:tgtEl>
                                        <p:attrNameLst>
                                          <p:attrName>ppt_w</p:attrName>
                                        </p:attrNameLst>
                                      </p:cBhvr>
                                      <p:tavLst>
                                        <p:tav tm="0">
                                          <p:val>
                                            <p:fltVal val="0"/>
                                          </p:val>
                                        </p:tav>
                                        <p:tav tm="100000">
                                          <p:val>
                                            <p:strVal val="#ppt_w"/>
                                          </p:val>
                                        </p:tav>
                                      </p:tavLst>
                                    </p:anim>
                                    <p:anim calcmode="lin" valueType="num">
                                      <p:cBhvr>
                                        <p:cTn id="17" dur="10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0" y="961129"/>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800" b="1"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Phase 4</a:t>
            </a:r>
            <a:r>
              <a:rPr kumimoji="0" lang="fr-FR" sz="4800" b="1" i="0" u="none" strike="noStrike" cap="none" normalizeH="0" baseline="0" dirty="0">
                <a:ln>
                  <a:noFill/>
                </a:ln>
                <a:solidFill>
                  <a:schemeClr val="tx1"/>
                </a:solidFill>
                <a:effectLst/>
                <a:latin typeface="Calibri"/>
                <a:ea typeface="Calibri" pitchFamily="34" charset="0"/>
                <a:cs typeface="Times New Roman" pitchFamily="18" charset="0"/>
              </a:rPr>
              <a:t> </a:t>
            </a:r>
            <a:r>
              <a:rPr kumimoji="0" lang="fr-FR" sz="4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480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Présentation &amp; dégustation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4800" b="0" i="0" u="none" strike="noStrike" cap="none" normalizeH="0" baseline="0" dirty="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4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La phase 4 concerne uniquement le jury.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4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Voici toutefois les crit</a:t>
            </a:r>
            <a:r>
              <a:rPr kumimoji="0" lang="fr-FR" sz="4800" b="0" i="0" u="none" strike="noStrike" cap="none" normalizeH="0" baseline="0" dirty="0">
                <a:ln>
                  <a:noFill/>
                </a:ln>
                <a:solidFill>
                  <a:schemeClr val="tx1"/>
                </a:solidFill>
                <a:effectLst/>
                <a:latin typeface="Calibri"/>
                <a:ea typeface="Calibri" pitchFamily="34" charset="0"/>
                <a:cs typeface="Times New Roman" pitchFamily="18" charset="0"/>
              </a:rPr>
              <a:t>è</a:t>
            </a:r>
            <a:r>
              <a:rPr kumimoji="0" lang="fr-FR" sz="4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res d</a:t>
            </a:r>
            <a:r>
              <a:rPr kumimoji="0" lang="fr-FR" sz="4800" b="0"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4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valuation</a:t>
            </a:r>
            <a:r>
              <a:rPr kumimoji="0" lang="fr-FR" sz="4800" b="0" i="0" u="none" strike="noStrike" cap="none" normalizeH="0" baseline="0" dirty="0">
                <a:ln>
                  <a:noFill/>
                </a:ln>
                <a:solidFill>
                  <a:schemeClr val="tx1"/>
                </a:solidFill>
                <a:effectLst/>
                <a:latin typeface="Calibri"/>
                <a:ea typeface="Calibri" pitchFamily="34" charset="0"/>
                <a:cs typeface="Times New Roman" pitchFamily="18" charset="0"/>
              </a:rPr>
              <a:t> </a:t>
            </a:r>
            <a:r>
              <a:rPr kumimoji="0" lang="fr-FR" sz="4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fr-FR" sz="4800" b="0" i="0" u="none" strike="noStrike" cap="none" normalizeH="0" baseline="0" dirty="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1" nodeType="afterEffect">
                                  <p:stCondLst>
                                    <p:cond delay="0"/>
                                  </p:stCondLst>
                                  <p:childTnLst>
                                    <p:set>
                                      <p:cBhvr>
                                        <p:cTn id="6" dur="1" fill="hold">
                                          <p:stCondLst>
                                            <p:cond delay="0"/>
                                          </p:stCondLst>
                                        </p:cTn>
                                        <p:tgtEl>
                                          <p:spTgt spid="67585"/>
                                        </p:tgtEl>
                                        <p:attrNameLst>
                                          <p:attrName>style.visibility</p:attrName>
                                        </p:attrNameLst>
                                      </p:cBhvr>
                                      <p:to>
                                        <p:strVal val="visible"/>
                                      </p:to>
                                    </p:set>
                                    <p:animEffect transition="in" filter="fade">
                                      <p:cBhvr>
                                        <p:cTn id="7" dur="1600" decel="100000"/>
                                        <p:tgtEl>
                                          <p:spTgt spid="67585"/>
                                        </p:tgtEl>
                                      </p:cBhvr>
                                    </p:animEffect>
                                    <p:anim calcmode="lin" valueType="num">
                                      <p:cBhvr>
                                        <p:cTn id="8" dur="1600" decel="100000" fill="hold"/>
                                        <p:tgtEl>
                                          <p:spTgt spid="67585"/>
                                        </p:tgtEl>
                                        <p:attrNameLst>
                                          <p:attrName>style.rotation</p:attrName>
                                        </p:attrNameLst>
                                      </p:cBhvr>
                                      <p:tavLst>
                                        <p:tav tm="0">
                                          <p:val>
                                            <p:fltVal val="-90"/>
                                          </p:val>
                                        </p:tav>
                                        <p:tav tm="100000">
                                          <p:val>
                                            <p:fltVal val="0"/>
                                          </p:val>
                                        </p:tav>
                                      </p:tavLst>
                                    </p:anim>
                                    <p:anim calcmode="lin" valueType="num">
                                      <p:cBhvr>
                                        <p:cTn id="9" dur="1600" decel="100000" fill="hold"/>
                                        <p:tgtEl>
                                          <p:spTgt spid="67585"/>
                                        </p:tgtEl>
                                        <p:attrNameLst>
                                          <p:attrName>ppt_x</p:attrName>
                                        </p:attrNameLst>
                                      </p:cBhvr>
                                      <p:tavLst>
                                        <p:tav tm="0">
                                          <p:val>
                                            <p:strVal val="#ppt_x+0.4"/>
                                          </p:val>
                                        </p:tav>
                                        <p:tav tm="100000">
                                          <p:val>
                                            <p:strVal val="#ppt_x-0.05"/>
                                          </p:val>
                                        </p:tav>
                                      </p:tavLst>
                                    </p:anim>
                                    <p:anim calcmode="lin" valueType="num">
                                      <p:cBhvr>
                                        <p:cTn id="10" dur="1600" decel="100000" fill="hold"/>
                                        <p:tgtEl>
                                          <p:spTgt spid="67585"/>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67585"/>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6758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5" grpId="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7"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57396"/>
            <a:ext cx="7290816" cy="5400604"/>
          </a:xfrm>
          <a:prstGeom prst="rect">
            <a:avLst/>
          </a:prstGeom>
          <a:noFill/>
          <a:ln w="9525">
            <a:noFill/>
            <a:miter lim="800000"/>
            <a:headEnd/>
            <a:tailEnd/>
          </a:ln>
        </p:spPr>
      </p:pic>
      <p:grpSp>
        <p:nvGrpSpPr>
          <p:cNvPr id="3" name="Groupe 2"/>
          <p:cNvGrpSpPr/>
          <p:nvPr/>
        </p:nvGrpSpPr>
        <p:grpSpPr>
          <a:xfrm>
            <a:off x="0" y="332656"/>
            <a:ext cx="6588224" cy="2808312"/>
            <a:chOff x="-1866453" y="332656"/>
            <a:chExt cx="6445765" cy="2808312"/>
          </a:xfrm>
        </p:grpSpPr>
        <p:sp>
          <p:nvSpPr>
            <p:cNvPr id="4" name="Rectangle 3"/>
            <p:cNvSpPr/>
            <p:nvPr/>
          </p:nvSpPr>
          <p:spPr>
            <a:xfrm>
              <a:off x="-1866453" y="332656"/>
              <a:ext cx="6084168" cy="115212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solidFill>
                </a:rPr>
                <a:t>La partie présentation &amp; dégustation  représente 18 points sur 90.</a:t>
              </a:r>
            </a:p>
            <a:p>
              <a:pPr algn="ctr"/>
              <a:r>
                <a:rPr lang="fr-FR" sz="2800" dirty="0">
                  <a:solidFill>
                    <a:schemeClr val="tx1"/>
                  </a:solidFill>
                </a:rPr>
                <a:t> Soit 20% de la note finale.</a:t>
              </a:r>
            </a:p>
          </p:txBody>
        </p:sp>
        <p:cxnSp>
          <p:nvCxnSpPr>
            <p:cNvPr id="5" name="Connecteur droit avec flèche 4"/>
            <p:cNvCxnSpPr>
              <a:stCxn id="4" idx="2"/>
            </p:cNvCxnSpPr>
            <p:nvPr/>
          </p:nvCxnSpPr>
          <p:spPr>
            <a:xfrm>
              <a:off x="1175631" y="1484784"/>
              <a:ext cx="3403681" cy="165618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4" name="Ellipse 13"/>
          <p:cNvSpPr/>
          <p:nvPr/>
        </p:nvSpPr>
        <p:spPr>
          <a:xfrm>
            <a:off x="6732240" y="1412776"/>
            <a:ext cx="432048" cy="3600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65537"/>
                                        </p:tgtEl>
                                        <p:attrNameLst>
                                          <p:attrName>style.visibility</p:attrName>
                                        </p:attrNameLst>
                                      </p:cBhvr>
                                      <p:to>
                                        <p:strVal val="visible"/>
                                      </p:to>
                                    </p:set>
                                    <p:anim calcmode="lin" valueType="num">
                                      <p:cBhvr additive="base">
                                        <p:cTn id="7" dur="2000" fill="hold"/>
                                        <p:tgtEl>
                                          <p:spTgt spid="65537"/>
                                        </p:tgtEl>
                                        <p:attrNameLst>
                                          <p:attrName>ppt_x</p:attrName>
                                        </p:attrNameLst>
                                      </p:cBhvr>
                                      <p:tavLst>
                                        <p:tav tm="0">
                                          <p:val>
                                            <p:strVal val="1+#ppt_w/2"/>
                                          </p:val>
                                        </p:tav>
                                        <p:tav tm="100000">
                                          <p:val>
                                            <p:strVal val="#ppt_x"/>
                                          </p:val>
                                        </p:tav>
                                      </p:tavLst>
                                    </p:anim>
                                    <p:anim calcmode="lin" valueType="num">
                                      <p:cBhvr additive="base">
                                        <p:cTn id="8" dur="2000" fill="hold"/>
                                        <p:tgtEl>
                                          <p:spTgt spid="65537"/>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8" presetClass="entr" presetSubtype="32"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out)">
                                      <p:cBhvr>
                                        <p:cTn id="12" dur="2000"/>
                                        <p:tgtEl>
                                          <p:spTgt spid="3"/>
                                        </p:tgtEl>
                                      </p:cBhvr>
                                    </p:animEffect>
                                  </p:childTnLst>
                                </p:cTn>
                              </p:par>
                            </p:childTnLst>
                          </p:cTn>
                        </p:par>
                        <p:par>
                          <p:cTn id="13" fill="hold">
                            <p:stCondLst>
                              <p:cond delay="4000"/>
                            </p:stCondLst>
                            <p:childTnLst>
                              <p:par>
                                <p:cTn id="14" presetID="23" presetClass="entr" presetSubtype="16"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p:cTn id="16" dur="1000" fill="hold"/>
                                        <p:tgtEl>
                                          <p:spTgt spid="14"/>
                                        </p:tgtEl>
                                        <p:attrNameLst>
                                          <p:attrName>ppt_w</p:attrName>
                                        </p:attrNameLst>
                                      </p:cBhvr>
                                      <p:tavLst>
                                        <p:tav tm="0">
                                          <p:val>
                                            <p:fltVal val="0"/>
                                          </p:val>
                                        </p:tav>
                                        <p:tav tm="100000">
                                          <p:val>
                                            <p:strVal val="#ppt_w"/>
                                          </p:val>
                                        </p:tav>
                                      </p:tavLst>
                                    </p:anim>
                                    <p:anim calcmode="lin" valueType="num">
                                      <p:cBhvr>
                                        <p:cTn id="17" dur="1000" fill="hold"/>
                                        <p:tgtEl>
                                          <p:spTgt spid="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52736"/>
            <a:ext cx="9144000" cy="5139869"/>
          </a:xfrm>
          <a:prstGeom prst="rect">
            <a:avLst/>
          </a:prstGeom>
        </p:spPr>
        <p:txBody>
          <a:bodyPr wrap="square">
            <a:spAutoFit/>
          </a:bodyPr>
          <a:lstStyle/>
          <a:p>
            <a:pPr algn="ctr"/>
            <a:r>
              <a:rPr lang="fr-FR" sz="4000" b="1" dirty="0"/>
              <a:t>PHASE 3 : </a:t>
            </a:r>
          </a:p>
          <a:p>
            <a:pPr algn="ctr"/>
            <a:endParaRPr lang="fr-FR" sz="3600" dirty="0"/>
          </a:p>
          <a:p>
            <a:r>
              <a:rPr lang="fr-FR" sz="3600" dirty="0"/>
              <a:t>Évaluation (Coefficient : 0,5)</a:t>
            </a:r>
          </a:p>
          <a:p>
            <a:endParaRPr lang="fr-FR" sz="3600" dirty="0"/>
          </a:p>
          <a:p>
            <a:pPr algn="just"/>
            <a:r>
              <a:rPr lang="fr-FR" sz="3600" dirty="0"/>
              <a:t>	Le candidat évaluera en présence de la commission d’interrogation, le plat réalisé par les commis et prendra toutes les dispositions pour faire rectifier celui-ci s’il y a lieu.</a:t>
            </a:r>
          </a:p>
        </p:txBody>
      </p:sp>
      <p:sp>
        <p:nvSpPr>
          <p:cNvPr id="3" name="Bouton d'action : Accueil 2">
            <a:hlinkClick r:id="rId2" action="ppaction://hlinksldjump" highlightClick="1"/>
          </p:cNvPr>
          <p:cNvSpPr/>
          <p:nvPr/>
        </p:nvSpPr>
        <p:spPr>
          <a:xfrm>
            <a:off x="5796136" y="0"/>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wd">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1600"/>
                            </p:stCondLst>
                            <p:childTnLst>
                              <p:par>
                                <p:cTn id="11" presetID="2" presetClass="entr" presetSubtype="8" fill="hold" grpId="1"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fill="hold"/>
                                        <p:tgtEl>
                                          <p:spTgt spid="3"/>
                                        </p:tgtEl>
                                        <p:attrNameLst>
                                          <p:attrName>ppt_x</p:attrName>
                                        </p:attrNameLst>
                                      </p:cBhvr>
                                      <p:tavLst>
                                        <p:tav tm="0">
                                          <p:val>
                                            <p:strVal val="0-#ppt_w/2"/>
                                          </p:val>
                                        </p:tav>
                                        <p:tav tm="100000">
                                          <p:val>
                                            <p:strVal val="#ppt_x"/>
                                          </p:val>
                                        </p:tav>
                                      </p:tavLst>
                                    </p:anim>
                                    <p:anim calcmode="lin" valueType="num">
                                      <p:cBhvr additive="base">
                                        <p:cTn id="14" dur="1000" fill="hold"/>
                                        <p:tgtEl>
                                          <p:spTgt spid="3"/>
                                        </p:tgtEl>
                                        <p:attrNameLst>
                                          <p:attrName>ppt_y</p:attrName>
                                        </p:attrNameLst>
                                      </p:cBhvr>
                                      <p:tavLst>
                                        <p:tav tm="0">
                                          <p:val>
                                            <p:strVal val="#ppt_y"/>
                                          </p:val>
                                        </p:tav>
                                        <p:tav tm="100000">
                                          <p:val>
                                            <p:strVal val="#ppt_y"/>
                                          </p:val>
                                        </p:tav>
                                      </p:tavLst>
                                    </p:anim>
                                  </p:childTnLst>
                                </p:cTn>
                              </p:par>
                            </p:childTnLst>
                          </p:cTn>
                        </p:par>
                        <p:par>
                          <p:cTn id="15" fill="hold">
                            <p:stCondLst>
                              <p:cond delay="2600"/>
                            </p:stCondLst>
                            <p:childTnLst>
                              <p:par>
                                <p:cTn id="16" presetID="63" presetClass="path" presetSubtype="0" accel="50000" decel="50000" fill="hold" grpId="0" nodeType="afterEffect">
                                  <p:stCondLst>
                                    <p:cond delay="0"/>
                                  </p:stCondLst>
                                  <p:childTnLst>
                                    <p:animMotion origin="layout" path="M 0 0  L 0.25 0  E" pathEditMode="relative" ptsTypes="">
                                      <p:cBhvr>
                                        <p:cTn id="17" dur="2000" fill="hold"/>
                                        <p:tgtEl>
                                          <p:spTgt spid="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3"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 y="591854"/>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a:ln>
                  <a:noFill/>
                </a:ln>
                <a:solidFill>
                  <a:srgbClr val="000000"/>
                </a:solidFill>
                <a:effectLst/>
                <a:latin typeface="Arial" pitchFamily="34" charset="0"/>
                <a:ea typeface="Times New Roman" pitchFamily="18" charset="0"/>
              </a:rPr>
              <a:t>PHASE 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3600" b="0" i="0" u="none" strike="noStrike" cap="none" normalizeH="0" baseline="0" dirty="0">
                <a:ln>
                  <a:noFill/>
                </a:ln>
                <a:solidFill>
                  <a:srgbClr val="000000"/>
                </a:solidFill>
                <a:effectLst/>
                <a:latin typeface="Arial" pitchFamily="34" charset="0"/>
                <a:ea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600" b="0" i="0" u="none" strike="noStrike" cap="none" normalizeH="0" baseline="0" dirty="0">
                <a:ln>
                  <a:noFill/>
                </a:ln>
                <a:solidFill>
                  <a:srgbClr val="000000"/>
                </a:solidFill>
                <a:effectLst/>
                <a:latin typeface="Arial" pitchFamily="34" charset="0"/>
                <a:ea typeface="Times New Roman" pitchFamily="18" charset="0"/>
              </a:rPr>
              <a:t>Présentation et dégustation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600" b="0" i="0" u="none" strike="noStrike" cap="none" normalizeH="0" baseline="0" dirty="0">
                <a:ln>
                  <a:noFill/>
                </a:ln>
                <a:solidFill>
                  <a:srgbClr val="000000"/>
                </a:solidFill>
                <a:effectLst/>
                <a:latin typeface="Arial" pitchFamily="34" charset="0"/>
                <a:ea typeface="Times New Roman" pitchFamily="18" charset="0"/>
              </a:rPr>
              <a:t>(</a:t>
            </a:r>
            <a:r>
              <a:rPr lang="fr-FR" sz="3600" dirty="0">
                <a:solidFill>
                  <a:srgbClr val="000000"/>
                </a:solidFill>
                <a:latin typeface="Arial" pitchFamily="34" charset="0"/>
                <a:ea typeface="Times New Roman" pitchFamily="18" charset="0"/>
              </a:rPr>
              <a:t>C</a:t>
            </a:r>
            <a:r>
              <a:rPr kumimoji="0" lang="fr-FR" sz="3600" b="0" i="0" u="none" strike="noStrike" cap="none" normalizeH="0" baseline="0" dirty="0">
                <a:ln>
                  <a:noFill/>
                </a:ln>
                <a:solidFill>
                  <a:srgbClr val="000000"/>
                </a:solidFill>
                <a:effectLst/>
                <a:latin typeface="Arial" pitchFamily="34" charset="0"/>
                <a:ea typeface="Times New Roman" pitchFamily="18" charset="0"/>
              </a:rPr>
              <a:t>oefficient : 0,5)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600" b="0" i="0" u="none" strike="noStrike" cap="none" normalizeH="0" baseline="0" dirty="0">
              <a:ln>
                <a:noFill/>
              </a:ln>
              <a:solidFill>
                <a:schemeClr val="tx1"/>
              </a:solidFill>
              <a:effectLst/>
              <a:latin typeface="Arial" pitchFamily="34"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3600" b="0" i="0" u="none" strike="noStrike" cap="none" normalizeH="0" baseline="0" dirty="0">
                <a:ln>
                  <a:noFill/>
                </a:ln>
                <a:solidFill>
                  <a:srgbClr val="000000"/>
                </a:solidFill>
                <a:effectLst/>
                <a:latin typeface="Arial" pitchFamily="34" charset="0"/>
                <a:ea typeface="Times New Roman" pitchFamily="18" charset="0"/>
              </a:rPr>
              <a:t>	La commission d’interrogation évaluera la production réalisée par le</a:t>
            </a:r>
            <a:r>
              <a:rPr kumimoji="0" lang="fr-FR" sz="3600" b="0" i="0" u="none" strike="noStrike" cap="none" normalizeH="0" baseline="0" dirty="0">
                <a:ln>
                  <a:noFill/>
                </a:ln>
                <a:solidFill>
                  <a:schemeClr val="tx1"/>
                </a:solidFill>
                <a:effectLst/>
                <a:latin typeface="Arial" pitchFamily="34" charset="0"/>
                <a:ea typeface="Times New Roman" pitchFamily="18" charset="0"/>
              </a:rPr>
              <a:t> </a:t>
            </a:r>
            <a:r>
              <a:rPr kumimoji="0" lang="fr-FR" sz="3600" b="0" i="0" u="none" strike="noStrike" cap="none" normalizeH="0" baseline="0" dirty="0">
                <a:ln>
                  <a:noFill/>
                </a:ln>
                <a:solidFill>
                  <a:srgbClr val="000000"/>
                </a:solidFill>
                <a:effectLst/>
                <a:latin typeface="Arial" pitchFamily="34" charset="0"/>
                <a:ea typeface="Times New Roman" pitchFamily="18" charset="0"/>
              </a:rPr>
              <a:t>candidat.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3600" b="0" i="0" u="none" strike="noStrike" cap="none" normalizeH="0" baseline="0" dirty="0">
              <a:ln>
                <a:noFill/>
              </a:ln>
              <a:solidFill>
                <a:schemeClr val="tx1"/>
              </a:solidFill>
              <a:effectLst/>
              <a:latin typeface="Arial" pitchFamily="34"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3600" b="0" i="0" u="none" strike="noStrike" cap="none" normalizeH="0" baseline="0" dirty="0">
                <a:ln>
                  <a:noFill/>
                </a:ln>
                <a:solidFill>
                  <a:srgbClr val="000000"/>
                </a:solidFill>
                <a:effectLst/>
                <a:latin typeface="Arial" pitchFamily="34" charset="0"/>
                <a:ea typeface="Times New Roman" pitchFamily="18" charset="0"/>
              </a:rPr>
              <a:t>NB : Une grille d’évaluation est fournie aux examinateurs, elle est identique</a:t>
            </a:r>
            <a:r>
              <a:rPr kumimoji="0" lang="fr-FR" sz="3600" b="0" i="0" u="none" strike="noStrike" cap="none" normalizeH="0" baseline="0" dirty="0">
                <a:ln>
                  <a:noFill/>
                </a:ln>
                <a:solidFill>
                  <a:schemeClr val="tx1"/>
                </a:solidFill>
                <a:effectLst/>
                <a:latin typeface="Arial" pitchFamily="34" charset="0"/>
                <a:ea typeface="Times New Roman" pitchFamily="18" charset="0"/>
              </a:rPr>
              <a:t> </a:t>
            </a:r>
            <a:r>
              <a:rPr kumimoji="0" lang="fr-FR" sz="3600" b="0" i="0" u="none" strike="noStrike" cap="none" normalizeH="0" baseline="0" dirty="0">
                <a:ln>
                  <a:noFill/>
                </a:ln>
                <a:solidFill>
                  <a:srgbClr val="000000"/>
                </a:solidFill>
                <a:effectLst/>
                <a:latin typeface="Arial" pitchFamily="34" charset="0"/>
                <a:ea typeface="Times New Roman" pitchFamily="18" charset="0"/>
              </a:rPr>
              <a:t>au niveau national.</a:t>
            </a:r>
            <a:endParaRPr kumimoji="0" lang="fr-FR" sz="4800" b="0" i="0" u="none" strike="noStrike" cap="none" normalizeH="0" baseline="0" dirty="0">
              <a:ln>
                <a:noFill/>
              </a:ln>
              <a:solidFill>
                <a:schemeClr val="tx1"/>
              </a:solidFill>
              <a:effectLst/>
              <a:latin typeface="Arial" pitchFamily="34" charset="0"/>
            </a:endParaRPr>
          </a:p>
        </p:txBody>
      </p:sp>
      <p:sp>
        <p:nvSpPr>
          <p:cNvPr id="3" name="Bouton d'action : Accueil 2">
            <a:hlinkClick r:id="rId2" action="ppaction://hlinksldjump" highlightClick="1"/>
          </p:cNvPr>
          <p:cNvSpPr/>
          <p:nvPr/>
        </p:nvSpPr>
        <p:spPr>
          <a:xfrm>
            <a:off x="5796136" y="0"/>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wd">
                                    <p:tmPct val="50000"/>
                                  </p:iterate>
                                  <p:childTnLst>
                                    <p:set>
                                      <p:cBhvr>
                                        <p:cTn id="6" dur="1" fill="hold">
                                          <p:stCondLst>
                                            <p:cond delay="0"/>
                                          </p:stCondLst>
                                        </p:cTn>
                                        <p:tgtEl>
                                          <p:spTgt spid="20481"/>
                                        </p:tgtEl>
                                        <p:attrNameLst>
                                          <p:attrName>style.visibility</p:attrName>
                                        </p:attrNameLst>
                                      </p:cBhvr>
                                      <p:to>
                                        <p:strVal val="visible"/>
                                      </p:to>
                                    </p:set>
                                    <p:anim calcmode="discrete" valueType="clr">
                                      <p:cBhvr override="childStyle">
                                        <p:cTn id="7" dur="80"/>
                                        <p:tgtEl>
                                          <p:spTgt spid="2048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481"/>
                                        </p:tgtEl>
                                        <p:attrNameLst>
                                          <p:attrName>fillcolor</p:attrName>
                                        </p:attrNameLst>
                                      </p:cBhvr>
                                      <p:tavLst>
                                        <p:tav tm="0">
                                          <p:val>
                                            <p:clrVal>
                                              <a:schemeClr val="accent2"/>
                                            </p:clrVal>
                                          </p:val>
                                        </p:tav>
                                        <p:tav tm="50000">
                                          <p:val>
                                            <p:clrVal>
                                              <a:schemeClr val="hlink"/>
                                            </p:clrVal>
                                          </p:val>
                                        </p:tav>
                                      </p:tavLst>
                                    </p:anim>
                                    <p:set>
                                      <p:cBhvr>
                                        <p:cTn id="9" dur="80"/>
                                        <p:tgtEl>
                                          <p:spTgt spid="20481"/>
                                        </p:tgtEl>
                                        <p:attrNameLst>
                                          <p:attrName>fill.type</p:attrName>
                                        </p:attrNameLst>
                                      </p:cBhvr>
                                      <p:to>
                                        <p:strVal val="solid"/>
                                      </p:to>
                                    </p:set>
                                  </p:childTnLst>
                                </p:cTn>
                              </p:par>
                            </p:childTnLst>
                          </p:cTn>
                        </p:par>
                        <p:par>
                          <p:cTn id="10" fill="hold">
                            <p:stCondLst>
                              <p:cond delay="1640"/>
                            </p:stCondLst>
                            <p:childTnLst>
                              <p:par>
                                <p:cTn id="11" presetID="2" presetClass="entr" presetSubtype="8" fill="hold" grpId="1"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fill="hold"/>
                                        <p:tgtEl>
                                          <p:spTgt spid="3"/>
                                        </p:tgtEl>
                                        <p:attrNameLst>
                                          <p:attrName>ppt_x</p:attrName>
                                        </p:attrNameLst>
                                      </p:cBhvr>
                                      <p:tavLst>
                                        <p:tav tm="0">
                                          <p:val>
                                            <p:strVal val="0-#ppt_w/2"/>
                                          </p:val>
                                        </p:tav>
                                        <p:tav tm="100000">
                                          <p:val>
                                            <p:strVal val="#ppt_x"/>
                                          </p:val>
                                        </p:tav>
                                      </p:tavLst>
                                    </p:anim>
                                    <p:anim calcmode="lin" valueType="num">
                                      <p:cBhvr additive="base">
                                        <p:cTn id="14" dur="1000" fill="hold"/>
                                        <p:tgtEl>
                                          <p:spTgt spid="3"/>
                                        </p:tgtEl>
                                        <p:attrNameLst>
                                          <p:attrName>ppt_y</p:attrName>
                                        </p:attrNameLst>
                                      </p:cBhvr>
                                      <p:tavLst>
                                        <p:tav tm="0">
                                          <p:val>
                                            <p:strVal val="#ppt_y"/>
                                          </p:val>
                                        </p:tav>
                                        <p:tav tm="100000">
                                          <p:val>
                                            <p:strVal val="#ppt_y"/>
                                          </p:val>
                                        </p:tav>
                                      </p:tavLst>
                                    </p:anim>
                                  </p:childTnLst>
                                </p:cTn>
                              </p:par>
                            </p:childTnLst>
                          </p:cTn>
                        </p:par>
                        <p:par>
                          <p:cTn id="15" fill="hold">
                            <p:stCondLst>
                              <p:cond delay="2640"/>
                            </p:stCondLst>
                            <p:childTnLst>
                              <p:par>
                                <p:cTn id="16" presetID="63" presetClass="path" presetSubtype="0" accel="50000" decel="50000" fill="hold" grpId="0" nodeType="afterEffect">
                                  <p:stCondLst>
                                    <p:cond delay="0"/>
                                  </p:stCondLst>
                                  <p:childTnLst>
                                    <p:animMotion origin="layout" path="M 0 0  L 0.25 0  E" pathEditMode="relative" ptsTypes="">
                                      <p:cBhvr>
                                        <p:cTn id="17" dur="2000" fill="hold"/>
                                        <p:tgtEl>
                                          <p:spTgt spid="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3" grpId="0" animBg="1"/>
      <p:bldP spid="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828288"/>
            <a:ext cx="9144000"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Etude d’un sujet</a:t>
            </a:r>
            <a:endParaRPr kumimoji="0" lang="fr-FR" sz="16600" b="0" i="0" u="none" strike="noStrike" cap="none" normalizeH="0" baseline="0" dirty="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17409"/>
                                        </p:tgtEl>
                                        <p:attrNameLst>
                                          <p:attrName>style.visibility</p:attrName>
                                        </p:attrNameLst>
                                      </p:cBhvr>
                                      <p:to>
                                        <p:strVal val="visible"/>
                                      </p:to>
                                    </p:set>
                                    <p:animEffect transition="in" filter="wheel(8)">
                                      <p:cBhvr>
                                        <p:cTn id="7" dur="1000"/>
                                        <p:tgtEl>
                                          <p:spTgt spid="17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30623" y="1536174"/>
            <a:ext cx="8882753" cy="378565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fr-FR" sz="4800" b="1" u="sng" dirty="0"/>
              <a:t>PHASE 1</a:t>
            </a:r>
            <a:r>
              <a:rPr lang="fr-FR" sz="4800" dirty="0"/>
              <a:t> : </a:t>
            </a:r>
          </a:p>
          <a:p>
            <a:pPr algn="ctr" fontAlgn="base">
              <a:spcBef>
                <a:spcPct val="0"/>
              </a:spcBef>
              <a:spcAft>
                <a:spcPct val="0"/>
              </a:spcAft>
            </a:pPr>
            <a:r>
              <a:rPr lang="fr-FR" sz="4800" dirty="0"/>
              <a:t>Conception et organisation</a:t>
            </a:r>
          </a:p>
          <a:p>
            <a:pPr algn="ctr" fontAlgn="base">
              <a:spcBef>
                <a:spcPct val="0"/>
              </a:spcBef>
              <a:spcAft>
                <a:spcPct val="0"/>
              </a:spcAft>
            </a:pPr>
            <a:r>
              <a:rPr lang="fr-FR" sz="4800" dirty="0"/>
              <a:t> </a:t>
            </a:r>
          </a:p>
          <a:p>
            <a:pPr algn="ctr" fontAlgn="base">
              <a:spcBef>
                <a:spcPct val="0"/>
              </a:spcBef>
              <a:spcAft>
                <a:spcPct val="0"/>
              </a:spcAft>
            </a:pPr>
            <a:r>
              <a:rPr lang="fr-FR" sz="4800" dirty="0"/>
              <a:t>(Durée : 30 min, coefficient : 0,5)</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4800" b="0" i="0" u="none" strike="noStrike" cap="none" normalizeH="0" baseline="0" dirty="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from="(-#ppt_w/2)" to="(#ppt_x)" calcmode="lin" valueType="num">
                                      <p:cBhvr>
                                        <p:cTn id="7" dur="600" fill="hold">
                                          <p:stCondLst>
                                            <p:cond delay="0"/>
                                          </p:stCondLst>
                                        </p:cTn>
                                        <p:tgtEl>
                                          <p:spTgt spid="3"/>
                                        </p:tgtEl>
                                        <p:attrNameLst>
                                          <p:attrName>ppt_x</p:attrName>
                                        </p:attrNameLst>
                                      </p:cBhvr>
                                    </p:anim>
                                    <p:anim from="0" to="-1.0" calcmode="lin" valueType="num">
                                      <p:cBhvr>
                                        <p:cTn id="8" dur="200" decel="50000" autoRev="1" fill="hold">
                                          <p:stCondLst>
                                            <p:cond delay="600"/>
                                          </p:stCondLst>
                                        </p:cTn>
                                        <p:tgtEl>
                                          <p:spTgt spid="3"/>
                                        </p:tgtEl>
                                        <p:attrNameLst>
                                          <p:attrName>xshear</p:attrName>
                                        </p:attrNameLst>
                                      </p:cBhvr>
                                    </p:anim>
                                    <p:animScale>
                                      <p:cBhvr>
                                        <p:cTn id="9" dur="200" decel="100000" autoRev="1" fill="hold">
                                          <p:stCondLst>
                                            <p:cond delay="600"/>
                                          </p:stCondLst>
                                        </p:cTn>
                                        <p:tgtEl>
                                          <p:spTgt spid="3"/>
                                        </p:tgtEl>
                                      </p:cBhvr>
                                      <p:from x="100000" y="100000"/>
                                      <p:to x="80000" y="100000"/>
                                    </p:animScale>
                                    <p:anim by="(#ppt_h/3+#ppt_w*0.1)" calcmode="lin" valueType="num">
                                      <p:cBhvr additive="sum">
                                        <p:cTn id="10" dur="200" decel="100000" autoRev="1" fill="hold">
                                          <p:stCondLst>
                                            <p:cond delay="600"/>
                                          </p:stCondLst>
                                        </p:cTn>
                                        <p:tgtEl>
                                          <p:spTgt spid="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908720"/>
            <a:ext cx="9144000" cy="5755422"/>
          </a:xfrm>
          <a:prstGeom prst="rect">
            <a:avLst/>
          </a:prstGeom>
        </p:spPr>
        <p:txBody>
          <a:bodyPr wrap="square">
            <a:spAutoFit/>
          </a:bodyPr>
          <a:lstStyle/>
          <a:p>
            <a:pPr algn="ctr"/>
            <a:r>
              <a:rPr lang="fr-FR" sz="2800" b="1" dirty="0"/>
              <a:t>Sur la fiche de conception et d'organisation jointe, vous devez: </a:t>
            </a:r>
          </a:p>
          <a:p>
            <a:pPr algn="just"/>
            <a:r>
              <a:rPr lang="fr-FR" sz="2400" dirty="0"/>
              <a:t> </a:t>
            </a:r>
          </a:p>
          <a:p>
            <a:pPr algn="just"/>
            <a:r>
              <a:rPr lang="fr-FR" sz="2400" dirty="0">
                <a:hlinkClick r:id="rId2" action="ppaction://hlinksldjump"/>
              </a:rPr>
              <a:t>1.1-  Indiquer  le  nom  du  plat  de  conception  que  vous  avez  choisi  de  réaliser,  en  utilisant  des  produits figurant dans la liste "PANIER". Vous indiquerez votre sélection en rayant sur cette liste, les denrées dont vous n'avez pas besoin. </a:t>
            </a:r>
            <a:endParaRPr lang="fr-FR" sz="2400" dirty="0"/>
          </a:p>
          <a:p>
            <a:pPr algn="just"/>
            <a:r>
              <a:rPr lang="fr-FR" sz="2400" dirty="0"/>
              <a:t> </a:t>
            </a:r>
          </a:p>
          <a:p>
            <a:pPr algn="just"/>
            <a:r>
              <a:rPr lang="fr-FR" sz="2400" dirty="0">
                <a:hlinkClick r:id="rId3" action="ppaction://hlinksldjump"/>
              </a:rPr>
              <a:t>1.2- Donner le descriptif professionnel de votre plat de conception.</a:t>
            </a:r>
            <a:endParaRPr lang="fr-FR" sz="2400" dirty="0"/>
          </a:p>
          <a:p>
            <a:pPr algn="just"/>
            <a:r>
              <a:rPr lang="fr-FR" sz="2400" dirty="0"/>
              <a:t> </a:t>
            </a:r>
          </a:p>
          <a:p>
            <a:pPr algn="just"/>
            <a:r>
              <a:rPr lang="fr-FR" sz="2400" dirty="0">
                <a:hlinkClick r:id="rId4" action="ppaction://hlinksldjump"/>
              </a:rPr>
              <a:t>1.3- Compléter le tableau d'ordonnancement des tâches en indiquant: </a:t>
            </a:r>
          </a:p>
          <a:p>
            <a:pPr algn="just"/>
            <a:r>
              <a:rPr lang="fr-FR" sz="2400" dirty="0">
                <a:hlinkClick r:id="rId4" action="ppaction://hlinksldjump"/>
              </a:rPr>
              <a:t>- les phases techniques principales de votre plat, </a:t>
            </a:r>
          </a:p>
          <a:p>
            <a:pPr algn="just"/>
            <a:r>
              <a:rPr lang="fr-FR" sz="2400" dirty="0">
                <a:hlinkClick r:id="rId4" action="ppaction://hlinksldjump"/>
              </a:rPr>
              <a:t>- le temps imparti à chaque phase des 2 plats, </a:t>
            </a:r>
          </a:p>
          <a:p>
            <a:pPr algn="just"/>
            <a:r>
              <a:rPr lang="fr-FR" sz="2400" dirty="0">
                <a:hlinkClick r:id="rId4" action="ppaction://hlinksldjump"/>
              </a:rPr>
              <a:t>- la planification horaire. </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3"/>
                                        </p:tgtEl>
                                        <p:attrNameLst>
                                          <p:attrName>ppt_y</p:attrName>
                                        </p:attrNameLst>
                                      </p:cBhvr>
                                      <p:tavLst>
                                        <p:tav tm="0">
                                          <p:val>
                                            <p:strVal val="#ppt_y"/>
                                          </p:val>
                                        </p:tav>
                                        <p:tav tm="100000">
                                          <p:val>
                                            <p:strVal val="#ppt_y"/>
                                          </p:val>
                                        </p:tav>
                                      </p:tavLst>
                                    </p:anim>
                                    <p:animEffect transition="in" filter="fade">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625</TotalTime>
  <Words>1003</Words>
  <Application>Microsoft Office PowerPoint</Application>
  <PresentationFormat>Affichage à l'écran (4:3)</PresentationFormat>
  <Paragraphs>190</Paragraphs>
  <Slides>44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44</vt:i4>
      </vt:variant>
    </vt:vector>
  </HeadingPairs>
  <TitlesOfParts>
    <vt:vector size="51" baseType="lpstr">
      <vt:lpstr>Arial</vt:lpstr>
      <vt:lpstr>Calibri</vt:lpstr>
      <vt:lpstr>Constantia</vt:lpstr>
      <vt:lpstr>Times New Roman</vt:lpstr>
      <vt:lpstr>Wingdings</vt:lpstr>
      <vt:lpstr>Wingdings 2</vt:lpstr>
      <vt:lpstr>Débit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Bellabarba</dc:creator>
  <cp:lastModifiedBy>bellabarba loic</cp:lastModifiedBy>
  <cp:revision>47</cp:revision>
  <dcterms:created xsi:type="dcterms:W3CDTF">2012-09-20T06:34:28Z</dcterms:created>
  <dcterms:modified xsi:type="dcterms:W3CDTF">2017-09-12T13:08:32Z</dcterms:modified>
</cp:coreProperties>
</file>