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4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93D3-2025-4C6A-B222-8A1551FDA0F7}" type="datetimeFigureOut">
              <a:rPr lang="fr-CH" smtClean="0"/>
              <a:pPr/>
              <a:t>08.11.2015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26DB53-C330-44D1-86B9-A919B764FB74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93D3-2025-4C6A-B222-8A1551FDA0F7}" type="datetimeFigureOut">
              <a:rPr lang="fr-CH" smtClean="0"/>
              <a:pPr/>
              <a:t>08.11.2015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6DB53-C330-44D1-86B9-A919B764FB74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93D3-2025-4C6A-B222-8A1551FDA0F7}" type="datetimeFigureOut">
              <a:rPr lang="fr-CH" smtClean="0"/>
              <a:pPr/>
              <a:t>08.11.2015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6DB53-C330-44D1-86B9-A919B764FB74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93D3-2025-4C6A-B222-8A1551FDA0F7}" type="datetimeFigureOut">
              <a:rPr lang="fr-CH" smtClean="0"/>
              <a:pPr/>
              <a:t>08.11.2015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6DB53-C330-44D1-86B9-A919B764FB74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93D3-2025-4C6A-B222-8A1551FDA0F7}" type="datetimeFigureOut">
              <a:rPr lang="fr-CH" smtClean="0"/>
              <a:pPr/>
              <a:t>08.11.2015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26DB53-C330-44D1-86B9-A919B764FB74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93D3-2025-4C6A-B222-8A1551FDA0F7}" type="datetimeFigureOut">
              <a:rPr lang="fr-CH" smtClean="0"/>
              <a:pPr/>
              <a:t>08.11.2015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6DB53-C330-44D1-86B9-A919B764FB74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93D3-2025-4C6A-B222-8A1551FDA0F7}" type="datetimeFigureOut">
              <a:rPr lang="fr-CH" smtClean="0"/>
              <a:pPr/>
              <a:t>08.11.2015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6DB53-C330-44D1-86B9-A919B764FB74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93D3-2025-4C6A-B222-8A1551FDA0F7}" type="datetimeFigureOut">
              <a:rPr lang="fr-CH" smtClean="0"/>
              <a:pPr/>
              <a:t>08.11.2015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6DB53-C330-44D1-86B9-A919B764FB74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93D3-2025-4C6A-B222-8A1551FDA0F7}" type="datetimeFigureOut">
              <a:rPr lang="fr-CH" smtClean="0"/>
              <a:pPr/>
              <a:t>08.11.2015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6DB53-C330-44D1-86B9-A919B764FB74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93D3-2025-4C6A-B222-8A1551FDA0F7}" type="datetimeFigureOut">
              <a:rPr lang="fr-CH" smtClean="0"/>
              <a:pPr/>
              <a:t>08.11.2015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6DB53-C330-44D1-86B9-A919B764FB74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93D3-2025-4C6A-B222-8A1551FDA0F7}" type="datetimeFigureOut">
              <a:rPr lang="fr-CH" smtClean="0"/>
              <a:pPr/>
              <a:t>08.11.2015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26DB53-C330-44D1-86B9-A919B764FB74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E293D3-2025-4C6A-B222-8A1551FDA0F7}" type="datetimeFigureOut">
              <a:rPr lang="fr-CH" smtClean="0"/>
              <a:pPr/>
              <a:t>08.11.2015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26DB53-C330-44D1-86B9-A919B764FB74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Dossier 5</a:t>
            </a:r>
            <a:endParaRPr lang="fr-CH" i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sz="3200" b="1" dirty="0" smtClean="0"/>
              <a:t>Pronoms toniques remplaçant un COI </a:t>
            </a:r>
            <a:r>
              <a:rPr lang="fr-CH" sz="3200" b="1" smtClean="0"/>
              <a:t>avec </a:t>
            </a:r>
            <a:r>
              <a:rPr lang="fr-CH" sz="3200" b="1" smtClean="0"/>
              <a:t>les prépositions à ou de</a:t>
            </a:r>
            <a:endParaRPr lang="fr-CH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7191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CH" sz="2800" b="1" dirty="0" smtClean="0">
                <a:latin typeface="Lucida Sans Unicode" pitchFamily="34" charset="0"/>
              </a:rPr>
              <a:t/>
            </a:r>
            <a:br>
              <a:rPr lang="fr-CH" sz="2800" b="1" dirty="0" smtClean="0">
                <a:latin typeface="Lucida Sans Unicode" pitchFamily="34" charset="0"/>
              </a:rPr>
            </a:br>
            <a:endParaRPr lang="fr-CH" sz="2800" b="1" i="1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79388" y="549275"/>
            <a:ext cx="8785225" cy="590391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r-CH" sz="2400" dirty="0" smtClean="0"/>
              <a:t>                          </a:t>
            </a:r>
            <a:r>
              <a:rPr lang="fr-CH" sz="2400" i="1" dirty="0" smtClean="0"/>
              <a:t>Objet animé (une personne)  </a:t>
            </a:r>
            <a:endParaRPr lang="ru-RU" sz="2400" i="1" dirty="0" smtClean="0"/>
          </a:p>
          <a:p>
            <a:pPr>
              <a:buFont typeface="Wingdings 2" pitchFamily="18" charset="2"/>
              <a:buNone/>
            </a:pPr>
            <a:endParaRPr lang="ru-RU" sz="2000" b="1" dirty="0" smtClean="0"/>
          </a:p>
          <a:p>
            <a:pPr>
              <a:buFont typeface="Wingdings 2" pitchFamily="18" charset="2"/>
              <a:buNone/>
            </a:pPr>
            <a:endParaRPr lang="ru-RU" sz="2000" b="1" dirty="0" smtClean="0"/>
          </a:p>
          <a:p>
            <a:pPr>
              <a:buFont typeface="Wingdings 2" pitchFamily="18" charset="2"/>
              <a:buNone/>
            </a:pPr>
            <a:r>
              <a:rPr lang="fr-CH" sz="2000" b="1" dirty="0" smtClean="0"/>
              <a:t>                           COD: </a:t>
            </a:r>
            <a:r>
              <a:rPr lang="fr-CH" sz="2000" i="1" dirty="0" smtClean="0"/>
              <a:t>voir </a:t>
            </a:r>
            <a:r>
              <a:rPr lang="fr-CH" sz="2000" i="1" dirty="0" err="1" smtClean="0"/>
              <a:t>qn</a:t>
            </a:r>
            <a:r>
              <a:rPr lang="fr-CH" sz="2000" i="1" dirty="0" smtClean="0"/>
              <a:t>                          </a:t>
            </a:r>
            <a:r>
              <a:rPr lang="fr-CH" sz="2000" b="1" dirty="0" smtClean="0"/>
              <a:t>COI </a:t>
            </a:r>
            <a:r>
              <a:rPr lang="fr-CH" sz="2000" i="1" dirty="0" smtClean="0"/>
              <a:t>(avec à): parler à </a:t>
            </a:r>
            <a:r>
              <a:rPr lang="fr-CH" sz="2000" i="1" dirty="0" err="1" smtClean="0"/>
              <a:t>qn</a:t>
            </a:r>
            <a:endParaRPr lang="fr-CH" sz="2000" i="1" dirty="0" smtClean="0"/>
          </a:p>
          <a:p>
            <a:pPr>
              <a:buFont typeface="Wingdings 2" pitchFamily="18" charset="2"/>
              <a:buNone/>
            </a:pPr>
            <a:r>
              <a:rPr lang="fr-CH" sz="2000" b="1" dirty="0" smtClean="0"/>
              <a:t>                       Je </a:t>
            </a:r>
            <a:r>
              <a:rPr lang="fr-CH" sz="2000" b="1" dirty="0" smtClean="0">
                <a:solidFill>
                  <a:srgbClr val="FF0000"/>
                </a:solidFill>
              </a:rPr>
              <a:t>le (la, les) </a:t>
            </a:r>
            <a:r>
              <a:rPr lang="fr-CH" sz="2000" b="1" dirty="0" smtClean="0"/>
              <a:t>vois.</a:t>
            </a:r>
            <a:r>
              <a:rPr lang="ru-RU" sz="2000" b="1" dirty="0" smtClean="0"/>
              <a:t> </a:t>
            </a:r>
            <a:r>
              <a:rPr lang="fr-CH" sz="2000" b="1" dirty="0" smtClean="0"/>
              <a:t>                             Je </a:t>
            </a:r>
            <a:r>
              <a:rPr lang="fr-CH" sz="2000" b="1" dirty="0" smtClean="0">
                <a:solidFill>
                  <a:srgbClr val="FF0000"/>
                </a:solidFill>
              </a:rPr>
              <a:t>lui (leur) </a:t>
            </a:r>
            <a:r>
              <a:rPr lang="fr-CH" sz="2000" b="1" dirty="0" smtClean="0"/>
              <a:t>parle .                  </a:t>
            </a:r>
          </a:p>
          <a:p>
            <a:pPr>
              <a:buFont typeface="Wingdings 2" pitchFamily="18" charset="2"/>
              <a:buNone/>
            </a:pPr>
            <a:endParaRPr lang="fr-CH" sz="2000" b="1" dirty="0" smtClean="0"/>
          </a:p>
          <a:p>
            <a:pPr>
              <a:buFont typeface="Wingdings 2" pitchFamily="18" charset="2"/>
              <a:buNone/>
            </a:pPr>
            <a:r>
              <a:rPr lang="fr-CH" sz="2000" b="1" dirty="0" smtClean="0"/>
              <a:t>                                COI </a:t>
            </a:r>
            <a:r>
              <a:rPr lang="fr-CH" sz="2000" i="1" dirty="0" smtClean="0"/>
              <a:t>(avec une autre préposition</a:t>
            </a:r>
            <a:r>
              <a:rPr lang="ru-RU" sz="2000" i="1" dirty="0" smtClean="0"/>
              <a:t>)</a:t>
            </a:r>
            <a:r>
              <a:rPr lang="fr-CH" sz="2000" b="1" dirty="0" smtClean="0"/>
              <a:t> :</a:t>
            </a:r>
          </a:p>
          <a:p>
            <a:pPr>
              <a:buFont typeface="Wingdings 2" pitchFamily="18" charset="2"/>
              <a:buNone/>
            </a:pPr>
            <a:endParaRPr lang="fr-CH" sz="2000" b="1" dirty="0" smtClean="0"/>
          </a:p>
          <a:p>
            <a:pPr>
              <a:buFont typeface="Wingdings 2" pitchFamily="18" charset="2"/>
              <a:buNone/>
            </a:pPr>
            <a:r>
              <a:rPr lang="fr-CH" sz="2000" b="1" dirty="0" smtClean="0"/>
              <a:t>   </a:t>
            </a:r>
            <a:r>
              <a:rPr lang="fr-CH" sz="2000" i="1" dirty="0" smtClean="0"/>
              <a:t>s’occuper </a:t>
            </a:r>
            <a:r>
              <a:rPr lang="fr-CH" sz="2000" b="1" i="1" dirty="0" smtClean="0"/>
              <a:t>de</a:t>
            </a:r>
            <a:r>
              <a:rPr lang="fr-CH" sz="2000" i="1" dirty="0" smtClean="0"/>
              <a:t> </a:t>
            </a:r>
            <a:r>
              <a:rPr lang="fr-CH" sz="2000" i="1" dirty="0" err="1" smtClean="0"/>
              <a:t>qn</a:t>
            </a:r>
            <a:r>
              <a:rPr lang="fr-CH" sz="2000" i="1" dirty="0" smtClean="0"/>
              <a:t>  </a:t>
            </a:r>
            <a:r>
              <a:rPr lang="fr-CH" sz="2000" b="1" dirty="0" smtClean="0"/>
              <a:t>: Elle s’occupe </a:t>
            </a:r>
            <a:r>
              <a:rPr lang="fr-CH" sz="2000" b="1" i="1" dirty="0" smtClean="0"/>
              <a:t>de</a:t>
            </a:r>
            <a:r>
              <a:rPr lang="fr-CH" sz="2000" b="1" dirty="0" smtClean="0"/>
              <a:t> </a:t>
            </a:r>
            <a:r>
              <a:rPr lang="fr-CH" sz="2000" b="1" dirty="0" smtClean="0">
                <a:solidFill>
                  <a:srgbClr val="FF0000"/>
                </a:solidFill>
              </a:rPr>
              <a:t>ses enfants</a:t>
            </a:r>
            <a:r>
              <a:rPr lang="fr-CH" sz="2000" b="1" dirty="0" smtClean="0"/>
              <a:t>. – Elle s’occupe </a:t>
            </a:r>
            <a:r>
              <a:rPr lang="fr-CH" sz="2000" b="1" i="1" dirty="0" smtClean="0"/>
              <a:t>d</a:t>
            </a:r>
            <a:r>
              <a:rPr lang="fr-CH" sz="2000" b="1" dirty="0" smtClean="0"/>
              <a:t>’</a:t>
            </a:r>
            <a:r>
              <a:rPr lang="fr-CH" sz="2000" b="1" dirty="0" smtClean="0">
                <a:solidFill>
                  <a:srgbClr val="FF0000"/>
                </a:solidFill>
              </a:rPr>
              <a:t>eux</a:t>
            </a:r>
            <a:r>
              <a:rPr lang="fr-CH" sz="2000" b="1" dirty="0" smtClean="0"/>
              <a:t>.</a:t>
            </a:r>
          </a:p>
          <a:p>
            <a:pPr>
              <a:buFont typeface="Wingdings 2" pitchFamily="18" charset="2"/>
              <a:buNone/>
            </a:pPr>
            <a:r>
              <a:rPr lang="fr-CH" sz="2000" b="1" dirty="0" smtClean="0">
                <a:solidFill>
                  <a:srgbClr val="FF0000"/>
                </a:solidFill>
              </a:rPr>
              <a:t>                  Mais : </a:t>
            </a:r>
            <a:r>
              <a:rPr lang="fr-CH" sz="2000" dirty="0" smtClean="0"/>
              <a:t>Je m’occupe des lettres. – Je m’en occupe.</a:t>
            </a:r>
            <a:endParaRPr lang="fr-CH" sz="2000" b="1" dirty="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fr-CH" sz="2000" i="1" dirty="0" smtClean="0"/>
              <a:t>   </a:t>
            </a:r>
          </a:p>
          <a:p>
            <a:pPr>
              <a:buFont typeface="Wingdings 2" pitchFamily="18" charset="2"/>
              <a:buNone/>
            </a:pPr>
            <a:r>
              <a:rPr lang="fr-CH" sz="2000" i="1" dirty="0" smtClean="0"/>
              <a:t>   travailler </a:t>
            </a:r>
            <a:r>
              <a:rPr lang="fr-CH" sz="2000" b="1" i="1" dirty="0" smtClean="0"/>
              <a:t>avec </a:t>
            </a:r>
            <a:r>
              <a:rPr lang="fr-CH" sz="2000" i="1" dirty="0" err="1" smtClean="0"/>
              <a:t>qn</a:t>
            </a:r>
            <a:r>
              <a:rPr lang="fr-CH" sz="2000" i="1" dirty="0" smtClean="0"/>
              <a:t> </a:t>
            </a:r>
            <a:r>
              <a:rPr lang="fr-CH" sz="2000" b="1" dirty="0" smtClean="0"/>
              <a:t>: Je travaille </a:t>
            </a:r>
            <a:r>
              <a:rPr lang="fr-CH" sz="2000" b="1" i="1" dirty="0" smtClean="0"/>
              <a:t>avec</a:t>
            </a:r>
            <a:r>
              <a:rPr lang="fr-CH" sz="2000" b="1" dirty="0" smtClean="0"/>
              <a:t> </a:t>
            </a:r>
            <a:r>
              <a:rPr lang="fr-CH" sz="2000" b="1" dirty="0" smtClean="0">
                <a:solidFill>
                  <a:srgbClr val="FF0000"/>
                </a:solidFill>
              </a:rPr>
              <a:t>Claude</a:t>
            </a:r>
            <a:r>
              <a:rPr lang="fr-CH" sz="2000" b="1" dirty="0" smtClean="0"/>
              <a:t>. – Je travaille </a:t>
            </a:r>
            <a:r>
              <a:rPr lang="fr-CH" sz="2000" b="1" i="1" dirty="0" smtClean="0"/>
              <a:t>avec</a:t>
            </a:r>
            <a:r>
              <a:rPr lang="fr-CH" sz="2000" b="1" dirty="0" smtClean="0"/>
              <a:t> </a:t>
            </a:r>
            <a:r>
              <a:rPr lang="fr-CH" sz="2000" b="1" dirty="0" smtClean="0">
                <a:solidFill>
                  <a:srgbClr val="FF0000"/>
                </a:solidFill>
              </a:rPr>
              <a:t>lui</a:t>
            </a:r>
            <a:r>
              <a:rPr lang="fr-CH" sz="2000" b="1" dirty="0" smtClean="0"/>
              <a:t>.</a:t>
            </a:r>
          </a:p>
          <a:p>
            <a:pPr>
              <a:buFont typeface="Wingdings 2" pitchFamily="18" charset="2"/>
              <a:buNone/>
            </a:pPr>
            <a:endParaRPr lang="fr-CH" sz="2000" b="1" dirty="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fr-CH" sz="2000" i="1" dirty="0" smtClean="0"/>
              <a:t>         compter </a:t>
            </a:r>
            <a:r>
              <a:rPr lang="fr-CH" sz="2000" b="1" i="1" dirty="0" smtClean="0"/>
              <a:t>sur</a:t>
            </a:r>
            <a:r>
              <a:rPr lang="fr-CH" sz="2000" i="1" dirty="0" smtClean="0"/>
              <a:t> </a:t>
            </a:r>
            <a:r>
              <a:rPr lang="fr-CH" sz="2000" i="1" dirty="0" err="1" smtClean="0"/>
              <a:t>qn</a:t>
            </a:r>
            <a:r>
              <a:rPr lang="fr-CH" sz="2000" i="1" dirty="0" smtClean="0"/>
              <a:t> </a:t>
            </a:r>
            <a:r>
              <a:rPr lang="fr-CH" sz="2000" b="1" dirty="0" smtClean="0"/>
              <a:t>:  Elle compte </a:t>
            </a:r>
            <a:r>
              <a:rPr lang="fr-CH" sz="2000" b="1" i="1" dirty="0" smtClean="0"/>
              <a:t>sur </a:t>
            </a:r>
            <a:r>
              <a:rPr lang="fr-CH" sz="2000" b="1" dirty="0" smtClean="0">
                <a:solidFill>
                  <a:srgbClr val="FF0000"/>
                </a:solidFill>
              </a:rPr>
              <a:t>son mari</a:t>
            </a:r>
            <a:r>
              <a:rPr lang="fr-CH" sz="2000" b="1" dirty="0" smtClean="0"/>
              <a:t>. – Elle compte </a:t>
            </a:r>
            <a:r>
              <a:rPr lang="fr-CH" sz="2000" b="1" i="1" dirty="0" smtClean="0"/>
              <a:t>sur</a:t>
            </a:r>
            <a:r>
              <a:rPr lang="fr-CH" sz="2000" b="1" dirty="0" smtClean="0"/>
              <a:t> </a:t>
            </a:r>
            <a:r>
              <a:rPr lang="fr-CH" sz="2000" b="1" dirty="0" smtClean="0">
                <a:solidFill>
                  <a:srgbClr val="FF0000"/>
                </a:solidFill>
              </a:rPr>
              <a:t>lui</a:t>
            </a:r>
            <a:r>
              <a:rPr lang="fr-CH" sz="2000" b="1" dirty="0" smtClean="0"/>
              <a:t>.</a:t>
            </a:r>
          </a:p>
          <a:p>
            <a:pPr>
              <a:buFont typeface="Wingdings 2" pitchFamily="18" charset="2"/>
              <a:buNone/>
            </a:pPr>
            <a:r>
              <a:rPr lang="fr-CH" sz="2000" b="1" dirty="0" smtClean="0"/>
              <a:t>                 </a:t>
            </a:r>
            <a:r>
              <a:rPr lang="fr-CH" sz="2000" b="1" dirty="0" smtClean="0">
                <a:solidFill>
                  <a:srgbClr val="FF0000"/>
                </a:solidFill>
              </a:rPr>
              <a:t>Mais : </a:t>
            </a:r>
            <a:r>
              <a:rPr lang="fr-CH" sz="2000" dirty="0" smtClean="0"/>
              <a:t>Elle compte sur ton aide. – Elle y compte.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2916238" y="981075"/>
            <a:ext cx="647700" cy="719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4859338" y="981075"/>
            <a:ext cx="720725" cy="719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95536" y="2636912"/>
            <a:ext cx="8424936" cy="40324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935831"/>
          </a:xfrm>
        </p:spPr>
        <p:txBody>
          <a:bodyPr>
            <a:normAutofit/>
          </a:bodyPr>
          <a:lstStyle/>
          <a:p>
            <a:pPr algn="ctr"/>
            <a:r>
              <a:rPr lang="fr-CH" sz="2800" b="1" dirty="0" smtClean="0">
                <a:latin typeface="Lucida Sans Unicode" pitchFamily="34" charset="0"/>
              </a:rPr>
              <a:t>Les pronoms toniques sont employés avec :</a:t>
            </a:r>
            <a:r>
              <a:rPr lang="fr-CH" sz="2800" b="1" i="1" dirty="0" smtClean="0">
                <a:latin typeface="Lucida Sans Unicode" pitchFamily="34" charset="0"/>
              </a:rPr>
              <a:t/>
            </a:r>
            <a:br>
              <a:rPr lang="fr-CH" sz="2800" b="1" i="1" dirty="0" smtClean="0">
                <a:latin typeface="Lucida Sans Unicode" pitchFamily="34" charset="0"/>
              </a:rPr>
            </a:br>
            <a:endParaRPr lang="fr-CH" sz="2400" b="1" i="1" dirty="0" smtClean="0"/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179388" y="1052737"/>
            <a:ext cx="8785225" cy="540045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r-CH" sz="2000" dirty="0" smtClean="0"/>
              <a:t>1. </a:t>
            </a:r>
            <a:r>
              <a:rPr lang="fr-CH" sz="2000" b="1" dirty="0" smtClean="0"/>
              <a:t>les verbes pronominaux :</a:t>
            </a:r>
          </a:p>
          <a:p>
            <a:pPr>
              <a:buFont typeface="Wingdings 2" pitchFamily="18" charset="2"/>
              <a:buNone/>
            </a:pPr>
            <a:r>
              <a:rPr lang="fr-CH" sz="2400" i="1" dirty="0" smtClean="0"/>
              <a:t>          Je m’intéresse à cette personne.  </a:t>
            </a:r>
            <a:r>
              <a:rPr lang="fr-CH" sz="2000" b="1" dirty="0" smtClean="0"/>
              <a:t>-  Je m’intéresse à </a:t>
            </a:r>
            <a:r>
              <a:rPr lang="fr-CH" sz="2000" b="1" dirty="0" smtClean="0">
                <a:solidFill>
                  <a:srgbClr val="FF0000"/>
                </a:solidFill>
              </a:rPr>
              <a:t>elle</a:t>
            </a:r>
            <a:r>
              <a:rPr lang="fr-CH" sz="2000" b="1" dirty="0" smtClean="0"/>
              <a:t>.</a:t>
            </a:r>
          </a:p>
          <a:p>
            <a:pPr>
              <a:buFont typeface="Wingdings 2" pitchFamily="18" charset="2"/>
              <a:buNone/>
            </a:pPr>
            <a:endParaRPr lang="fr-CH" sz="2000" b="1" dirty="0" smtClean="0"/>
          </a:p>
          <a:p>
            <a:pPr>
              <a:buFont typeface="Wingdings 2" pitchFamily="18" charset="2"/>
              <a:buNone/>
            </a:pPr>
            <a:r>
              <a:rPr lang="fr-CH" sz="2000" dirty="0" smtClean="0"/>
              <a:t>2. </a:t>
            </a:r>
            <a:r>
              <a:rPr lang="fr-CH" sz="2000" b="1" dirty="0" smtClean="0"/>
              <a:t>les verbes suivants :</a:t>
            </a:r>
          </a:p>
          <a:p>
            <a:pPr>
              <a:buFont typeface="Wingdings 2" pitchFamily="18" charset="2"/>
              <a:buNone/>
            </a:pPr>
            <a:endParaRPr lang="fr-CH" sz="2000" b="1" dirty="0" smtClean="0"/>
          </a:p>
          <a:p>
            <a:pPr>
              <a:buFont typeface="Wingdings 2" pitchFamily="18" charset="2"/>
              <a:buNone/>
            </a:pPr>
            <a:r>
              <a:rPr lang="fr-CH" sz="2000" b="1" dirty="0" smtClean="0"/>
              <a:t>                      </a:t>
            </a:r>
            <a:r>
              <a:rPr lang="fr-CH" sz="2000" b="1" dirty="0" smtClean="0"/>
              <a:t>  </a:t>
            </a:r>
            <a:r>
              <a:rPr lang="fr-CH" sz="2000" dirty="0" smtClean="0"/>
              <a:t>penser à </a:t>
            </a:r>
            <a:r>
              <a:rPr lang="fr-CH" sz="2000" dirty="0" err="1" smtClean="0"/>
              <a:t>qn</a:t>
            </a:r>
            <a:r>
              <a:rPr lang="fr-CH" sz="2000" dirty="0" smtClean="0"/>
              <a:t>                            faire confiance à </a:t>
            </a:r>
            <a:r>
              <a:rPr lang="fr-CH" sz="2000" dirty="0" err="1" smtClean="0"/>
              <a:t>qn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000" dirty="0" smtClean="0"/>
              <a:t>                       </a:t>
            </a:r>
            <a:r>
              <a:rPr lang="fr-CH" sz="2000" dirty="0" smtClean="0"/>
              <a:t> </a:t>
            </a:r>
            <a:r>
              <a:rPr lang="fr-CH" sz="2000" dirty="0" smtClean="0"/>
              <a:t>songer à </a:t>
            </a:r>
            <a:r>
              <a:rPr lang="fr-CH" sz="2000" dirty="0" err="1" smtClean="0"/>
              <a:t>qn</a:t>
            </a:r>
            <a:r>
              <a:rPr lang="fr-CH" sz="2000" dirty="0" smtClean="0"/>
              <a:t>                           avoir confiance en </a:t>
            </a:r>
            <a:r>
              <a:rPr lang="fr-CH" sz="2000" dirty="0" err="1" smtClean="0"/>
              <a:t>qn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000" dirty="0" smtClean="0"/>
              <a:t> </a:t>
            </a:r>
            <a:r>
              <a:rPr lang="fr-CH" sz="2000" dirty="0" smtClean="0"/>
              <a:t>                       </a:t>
            </a:r>
            <a:r>
              <a:rPr lang="fr-CH" sz="2000" dirty="0" smtClean="0"/>
              <a:t>croire </a:t>
            </a:r>
            <a:r>
              <a:rPr lang="fr-CH" sz="2000" dirty="0" smtClean="0"/>
              <a:t>à / en </a:t>
            </a:r>
            <a:r>
              <a:rPr lang="fr-CH" sz="2000" dirty="0" err="1" smtClean="0"/>
              <a:t>qn</a:t>
            </a:r>
            <a:r>
              <a:rPr lang="fr-CH" sz="2000" dirty="0" smtClean="0"/>
              <a:t> </a:t>
            </a:r>
            <a:r>
              <a:rPr lang="fr-CH" sz="2000" dirty="0" smtClean="0"/>
              <a:t>                     </a:t>
            </a:r>
            <a:r>
              <a:rPr lang="fr-CH" sz="2000" dirty="0" smtClean="0"/>
              <a:t>venir </a:t>
            </a:r>
            <a:r>
              <a:rPr lang="fr-CH" sz="2000" dirty="0" smtClean="0"/>
              <a:t>à </a:t>
            </a:r>
            <a:r>
              <a:rPr lang="fr-CH" sz="2000" dirty="0" err="1" smtClean="0"/>
              <a:t>qn</a:t>
            </a:r>
            <a:r>
              <a:rPr lang="fr-CH" sz="2000" dirty="0" smtClean="0"/>
              <a:t>      </a:t>
            </a:r>
            <a:endParaRPr lang="ru-RU" sz="2000" dirty="0" smtClean="0"/>
          </a:p>
          <a:p>
            <a:pPr>
              <a:buFont typeface="Wingdings 2" pitchFamily="18" charset="2"/>
              <a:buNone/>
            </a:pPr>
            <a:r>
              <a:rPr lang="ru-RU" sz="2000" dirty="0" smtClean="0"/>
              <a:t>   </a:t>
            </a:r>
            <a:r>
              <a:rPr lang="fr-CH" sz="2000" dirty="0" smtClean="0"/>
              <a:t> 	</a:t>
            </a:r>
            <a:r>
              <a:rPr lang="fr-CH" sz="2000" dirty="0" smtClean="0"/>
              <a:t>                    </a:t>
            </a:r>
            <a:r>
              <a:rPr lang="fr-CH" sz="2000" dirty="0" smtClean="0"/>
              <a:t>tenir </a:t>
            </a:r>
            <a:r>
              <a:rPr lang="fr-CH" sz="2000" dirty="0" smtClean="0"/>
              <a:t>à </a:t>
            </a:r>
            <a:r>
              <a:rPr lang="fr-CH" sz="2000" dirty="0" err="1" smtClean="0"/>
              <a:t>qn</a:t>
            </a:r>
            <a:r>
              <a:rPr lang="fr-CH" sz="2000" dirty="0" smtClean="0"/>
              <a:t> </a:t>
            </a:r>
            <a:r>
              <a:rPr lang="fr-CH" sz="2000" dirty="0" smtClean="0"/>
              <a:t>                              faire </a:t>
            </a:r>
            <a:r>
              <a:rPr lang="fr-CH" sz="2000" dirty="0" smtClean="0"/>
              <a:t>attention à </a:t>
            </a:r>
            <a:r>
              <a:rPr lang="fr-CH" sz="2000" dirty="0" err="1" smtClean="0"/>
              <a:t>qn</a:t>
            </a:r>
            <a:endParaRPr lang="fr-CH" sz="2000" dirty="0" smtClean="0"/>
          </a:p>
          <a:p>
            <a:pPr>
              <a:buFont typeface="Wingdings 2" pitchFamily="18" charset="2"/>
              <a:buNone/>
            </a:pPr>
            <a:r>
              <a:rPr lang="fr-CH" sz="2000" dirty="0" smtClean="0"/>
              <a:t>    	</a:t>
            </a:r>
            <a:r>
              <a:rPr lang="fr-CH" sz="2000" dirty="0" smtClean="0"/>
              <a:t>           </a:t>
            </a:r>
            <a:r>
              <a:rPr lang="fr-CH" sz="2000" dirty="0" smtClean="0"/>
              <a:t>renoncer </a:t>
            </a:r>
            <a:r>
              <a:rPr lang="fr-CH" sz="2000" dirty="0" smtClean="0"/>
              <a:t>à </a:t>
            </a:r>
            <a:r>
              <a:rPr lang="fr-CH" sz="2000" dirty="0" err="1" smtClean="0"/>
              <a:t>qn</a:t>
            </a:r>
            <a:r>
              <a:rPr lang="fr-CH" sz="2000" dirty="0" smtClean="0"/>
              <a:t> </a:t>
            </a:r>
            <a:r>
              <a:rPr lang="fr-CH" sz="2000" dirty="0" smtClean="0"/>
              <a:t>                      </a:t>
            </a:r>
            <a:r>
              <a:rPr lang="fr-CH" sz="2000" dirty="0" smtClean="0"/>
              <a:t>avoir </a:t>
            </a:r>
            <a:r>
              <a:rPr lang="fr-CH" sz="2000" dirty="0" smtClean="0"/>
              <a:t>affaire à </a:t>
            </a:r>
            <a:r>
              <a:rPr lang="fr-CH" sz="2000" dirty="0" err="1" smtClean="0"/>
              <a:t>qn</a:t>
            </a:r>
            <a:r>
              <a:rPr lang="fr-CH" sz="2000" dirty="0" smtClean="0"/>
              <a:t>                                         </a:t>
            </a:r>
            <a:endParaRPr lang="fr-CH" sz="2000" b="1" i="1" dirty="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fr-CH" sz="2000" dirty="0" smtClean="0"/>
              <a:t>    			</a:t>
            </a:r>
          </a:p>
          <a:p>
            <a:pPr>
              <a:buFont typeface="Wingdings 2" pitchFamily="18" charset="2"/>
              <a:buNone/>
            </a:pPr>
            <a:r>
              <a:rPr lang="fr-CH" sz="2000" dirty="0" smtClean="0"/>
              <a:t>    			</a:t>
            </a:r>
          </a:p>
          <a:p>
            <a:pPr>
              <a:buFont typeface="Wingdings 2" pitchFamily="18" charset="2"/>
              <a:buNone/>
            </a:pPr>
            <a:r>
              <a:rPr lang="fr-CH" sz="2000" dirty="0" smtClean="0"/>
              <a:t>   				</a:t>
            </a:r>
          </a:p>
          <a:p>
            <a:pPr>
              <a:buFont typeface="Wingdings 2" pitchFamily="18" charset="2"/>
              <a:buNone/>
            </a:pPr>
            <a:endParaRPr lang="fr-CH" sz="2000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4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fr-CH" sz="2800" b="1" i="1" dirty="0" smtClean="0">
                <a:latin typeface="Lucida Sans Unicode" pitchFamily="34" charset="0"/>
              </a:rPr>
              <a:t>Pronoms personnels compléments</a:t>
            </a:r>
            <a:br>
              <a:rPr lang="fr-CH" sz="2800" b="1" i="1" dirty="0" smtClean="0">
                <a:latin typeface="Lucida Sans Unicode" pitchFamily="34" charset="0"/>
              </a:rPr>
            </a:br>
            <a:endParaRPr lang="fr-CH" sz="2800" dirty="0" smtClean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68313" y="981075"/>
            <a:ext cx="4040187" cy="658813"/>
          </a:xfrm>
        </p:spPr>
        <p:txBody>
          <a:bodyPr/>
          <a:lstStyle/>
          <a:p>
            <a:pPr algn="ctr">
              <a:defRPr/>
            </a:pPr>
            <a:r>
              <a:rPr lang="fr-CH" sz="2000" dirty="0" smtClean="0">
                <a:solidFill>
                  <a:schemeClr val="accent3">
                    <a:lumMod val="50000"/>
                  </a:schemeClr>
                </a:solidFill>
              </a:rPr>
              <a:t>à </a:t>
            </a:r>
            <a:r>
              <a:rPr lang="fr-CH" sz="2000" b="0" dirty="0" smtClean="0">
                <a:solidFill>
                  <a:schemeClr val="accent3">
                    <a:lumMod val="50000"/>
                  </a:schemeClr>
                </a:solidFill>
              </a:rPr>
              <a:t>+</a:t>
            </a:r>
            <a:r>
              <a:rPr lang="fr-CH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H" sz="2000" i="1" dirty="0" smtClean="0">
                <a:solidFill>
                  <a:schemeClr val="accent3">
                    <a:lumMod val="50000"/>
                  </a:schemeClr>
                </a:solidFill>
              </a:rPr>
              <a:t>une chose</a:t>
            </a: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fr-CH" i="1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half" idx="3"/>
          </p:nvPr>
        </p:nvSpPr>
        <p:spPr>
          <a:xfrm>
            <a:off x="4643438" y="981075"/>
            <a:ext cx="4041775" cy="655638"/>
          </a:xfrm>
        </p:spPr>
        <p:txBody>
          <a:bodyPr/>
          <a:lstStyle/>
          <a:p>
            <a:pPr algn="ctr">
              <a:defRPr/>
            </a:pPr>
            <a:r>
              <a:rPr lang="fr-CH" sz="2000" dirty="0" smtClean="0">
                <a:solidFill>
                  <a:schemeClr val="accent3">
                    <a:lumMod val="50000"/>
                  </a:schemeClr>
                </a:solidFill>
              </a:rPr>
              <a:t>à </a:t>
            </a:r>
            <a:r>
              <a:rPr lang="fr-CH" sz="2000" b="0" dirty="0" smtClean="0">
                <a:solidFill>
                  <a:schemeClr val="accent3">
                    <a:lumMod val="50000"/>
                  </a:schemeClr>
                </a:solidFill>
              </a:rPr>
              <a:t>+</a:t>
            </a:r>
            <a:r>
              <a:rPr lang="fr-CH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CH" sz="2000" i="1" dirty="0" smtClean="0">
                <a:solidFill>
                  <a:schemeClr val="accent3">
                    <a:lumMod val="50000"/>
                  </a:schemeClr>
                </a:solidFill>
              </a:rPr>
              <a:t>une personne </a:t>
            </a:r>
            <a:endParaRPr lang="fr-CH" sz="2000" i="1" dirty="0"/>
          </a:p>
        </p:txBody>
      </p:sp>
      <p:sp>
        <p:nvSpPr>
          <p:cNvPr id="8197" name="Espace réservé du contenu 6"/>
          <p:cNvSpPr>
            <a:spLocks noGrp="1"/>
          </p:cNvSpPr>
          <p:nvPr>
            <p:ph sz="quarter" idx="2"/>
          </p:nvPr>
        </p:nvSpPr>
        <p:spPr>
          <a:xfrm>
            <a:off x="250825" y="1628775"/>
            <a:ext cx="4246563" cy="4732338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Wingdings 2" pitchFamily="18" charset="2"/>
              <a:buNone/>
            </a:pPr>
            <a:endParaRPr lang="fr-CH" sz="2400" i="1" dirty="0" smtClean="0"/>
          </a:p>
          <a:p>
            <a:pPr>
              <a:buFont typeface="Wingdings 2" pitchFamily="18" charset="2"/>
              <a:buNone/>
            </a:pPr>
            <a:endParaRPr lang="fr-CH" sz="2400" i="1" dirty="0" smtClean="0"/>
          </a:p>
          <a:p>
            <a:pPr>
              <a:buFont typeface="Wingdings 2" pitchFamily="18" charset="2"/>
              <a:buNone/>
            </a:pPr>
            <a:r>
              <a:rPr lang="fr-CH" sz="2400" i="1" dirty="0" smtClean="0"/>
              <a:t>       Je réponds </a:t>
            </a:r>
            <a:r>
              <a:rPr lang="fr-CH" sz="2400" i="1" dirty="0" smtClean="0">
                <a:solidFill>
                  <a:srgbClr val="FF0000"/>
                </a:solidFill>
              </a:rPr>
              <a:t>à cette lettre</a:t>
            </a:r>
            <a:r>
              <a:rPr lang="fr-CH" sz="2400" i="1" dirty="0" smtClean="0"/>
              <a:t>.</a:t>
            </a:r>
            <a:r>
              <a:rPr lang="fr-CH" sz="2400" b="1" dirty="0" smtClean="0"/>
              <a:t> </a:t>
            </a:r>
          </a:p>
          <a:p>
            <a:pPr>
              <a:buFont typeface="Wingdings 2" pitchFamily="18" charset="2"/>
              <a:buNone/>
            </a:pPr>
            <a:endParaRPr lang="fr-CH" sz="2400" b="1" i="1" dirty="0" smtClean="0"/>
          </a:p>
          <a:p>
            <a:pPr>
              <a:buFont typeface="Wingdings 2" pitchFamily="18" charset="2"/>
              <a:buNone/>
            </a:pPr>
            <a:r>
              <a:rPr lang="fr-CH" sz="2400" b="1" i="1" dirty="0" smtClean="0"/>
              <a:t>                          </a:t>
            </a:r>
            <a:r>
              <a:rPr lang="fr-CH" sz="2400" i="1" dirty="0" smtClean="0"/>
              <a:t> J’</a:t>
            </a:r>
            <a:r>
              <a:rPr lang="fr-CH" sz="2400" i="1" dirty="0" smtClean="0">
                <a:solidFill>
                  <a:srgbClr val="FF0000"/>
                </a:solidFill>
              </a:rPr>
              <a:t>y </a:t>
            </a:r>
            <a:r>
              <a:rPr lang="fr-CH" sz="2400" i="1" dirty="0" smtClean="0"/>
              <a:t>réponds.                                  </a:t>
            </a:r>
          </a:p>
          <a:p>
            <a:pPr>
              <a:buFont typeface="Wingdings 2" pitchFamily="18" charset="2"/>
              <a:buNone/>
            </a:pPr>
            <a:endParaRPr lang="fr-CH" sz="2400" b="1" i="1" dirty="0" smtClean="0"/>
          </a:p>
          <a:p>
            <a:pPr>
              <a:buFont typeface="Wingdings 2" pitchFamily="18" charset="2"/>
              <a:buNone/>
            </a:pPr>
            <a:endParaRPr lang="fr-CH" sz="2400" b="1" i="1" dirty="0" smtClean="0"/>
          </a:p>
          <a:p>
            <a:pPr>
              <a:buFont typeface="Wingdings 2" pitchFamily="18" charset="2"/>
              <a:buNone/>
            </a:pPr>
            <a:endParaRPr lang="fr-CH" sz="2400" b="1" dirty="0" smtClean="0"/>
          </a:p>
          <a:p>
            <a:pPr>
              <a:buFont typeface="Wingdings 2" pitchFamily="18" charset="2"/>
              <a:buNone/>
            </a:pPr>
            <a:endParaRPr lang="fr-CH" sz="2400" b="1" dirty="0" smtClean="0"/>
          </a:p>
          <a:p>
            <a:pPr>
              <a:buFont typeface="Wingdings 2" pitchFamily="18" charset="2"/>
              <a:buNone/>
            </a:pPr>
            <a:endParaRPr lang="fr-CH" dirty="0" smtClean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4"/>
          </p:nvPr>
        </p:nvSpPr>
        <p:spPr>
          <a:xfrm>
            <a:off x="4644008" y="1628800"/>
            <a:ext cx="4248150" cy="47323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57200" indent="-457200">
              <a:buFont typeface="Wingdings 2" pitchFamily="18" charset="2"/>
              <a:buNone/>
              <a:defRPr/>
            </a:pPr>
            <a:endParaRPr lang="fr-CH" sz="2400" i="1" dirty="0" smtClean="0"/>
          </a:p>
          <a:p>
            <a:pPr>
              <a:buFont typeface="Wingdings 2" pitchFamily="18" charset="2"/>
              <a:buNone/>
              <a:defRPr/>
            </a:pPr>
            <a:endParaRPr lang="fr-CH" sz="2400" i="1" dirty="0" smtClean="0"/>
          </a:p>
          <a:p>
            <a:pPr>
              <a:buFont typeface="Wingdings 2" pitchFamily="18" charset="2"/>
              <a:buNone/>
              <a:defRPr/>
            </a:pPr>
            <a:r>
              <a:rPr lang="fr-CH" sz="2400" i="1" dirty="0" smtClean="0"/>
              <a:t>Je réponds </a:t>
            </a:r>
            <a:r>
              <a:rPr lang="fr-CH" sz="2400" i="1" dirty="0" smtClean="0">
                <a:solidFill>
                  <a:srgbClr val="FF0000"/>
                </a:solidFill>
              </a:rPr>
              <a:t>à un ami</a:t>
            </a:r>
            <a:r>
              <a:rPr lang="fr-CH" sz="2400" i="1" dirty="0" smtClean="0"/>
              <a:t>.  </a:t>
            </a:r>
          </a:p>
          <a:p>
            <a:pPr>
              <a:buFont typeface="Wingdings 2" pitchFamily="18" charset="2"/>
              <a:buNone/>
              <a:defRPr/>
            </a:pPr>
            <a:r>
              <a:rPr lang="fr-CH" sz="2400" i="1" dirty="0" smtClean="0"/>
              <a:t>                             </a:t>
            </a:r>
          </a:p>
          <a:p>
            <a:pPr>
              <a:buFont typeface="Wingdings 2" pitchFamily="18" charset="2"/>
              <a:buNone/>
              <a:defRPr/>
            </a:pPr>
            <a:r>
              <a:rPr lang="fr-CH" sz="2400" i="1" dirty="0" smtClean="0"/>
              <a:t>                   Je </a:t>
            </a:r>
            <a:r>
              <a:rPr lang="fr-CH" sz="2400" i="1" dirty="0" smtClean="0">
                <a:solidFill>
                  <a:srgbClr val="FF0000"/>
                </a:solidFill>
              </a:rPr>
              <a:t>lui </a:t>
            </a:r>
            <a:r>
              <a:rPr lang="fr-CH" sz="2400" i="1" dirty="0" smtClean="0"/>
              <a:t>réponds.</a:t>
            </a:r>
          </a:p>
          <a:p>
            <a:pPr>
              <a:buFont typeface="Wingdings 2" pitchFamily="18" charset="2"/>
              <a:buNone/>
              <a:defRPr/>
            </a:pPr>
            <a:endParaRPr lang="fr-CH" sz="2000" b="1" dirty="0" smtClean="0"/>
          </a:p>
          <a:p>
            <a:pPr>
              <a:buFont typeface="Wingdings 2" pitchFamily="18" charset="2"/>
              <a:buNone/>
              <a:defRPr/>
            </a:pPr>
            <a:r>
              <a:rPr lang="fr-CH" sz="2400" b="1" dirty="0" smtClean="0"/>
              <a:t>                                                                </a:t>
            </a:r>
            <a:r>
              <a:rPr lang="fr-CH" sz="2400" i="1" dirty="0" smtClean="0"/>
              <a:t>Je pense </a:t>
            </a:r>
            <a:r>
              <a:rPr lang="fr-CH" sz="2400" i="1" dirty="0" smtClean="0">
                <a:solidFill>
                  <a:srgbClr val="FF0000"/>
                </a:solidFill>
              </a:rPr>
              <a:t>à mon ami. </a:t>
            </a:r>
            <a:endParaRPr lang="fr-CH" sz="2400" i="1" dirty="0" smtClean="0"/>
          </a:p>
          <a:p>
            <a:pPr>
              <a:buFont typeface="Wingdings 2" pitchFamily="18" charset="2"/>
              <a:buNone/>
              <a:defRPr/>
            </a:pPr>
            <a:r>
              <a:rPr lang="fr-CH" sz="2400" i="1" dirty="0" smtClean="0"/>
              <a:t>                               </a:t>
            </a:r>
          </a:p>
          <a:p>
            <a:pPr>
              <a:buFont typeface="Wingdings 2" pitchFamily="18" charset="2"/>
              <a:buNone/>
              <a:defRPr/>
            </a:pPr>
            <a:r>
              <a:rPr lang="fr-CH" sz="2400" i="1" dirty="0" smtClean="0"/>
              <a:t>                      Je pense </a:t>
            </a:r>
            <a:r>
              <a:rPr lang="fr-CH" sz="2400" i="1" dirty="0" smtClean="0">
                <a:solidFill>
                  <a:srgbClr val="FF0000"/>
                </a:solidFill>
              </a:rPr>
              <a:t>à lui.</a:t>
            </a:r>
            <a:endParaRPr lang="fr-CH" sz="2400" i="1" dirty="0" smtClean="0"/>
          </a:p>
          <a:p>
            <a:pPr marL="457200" indent="-457200">
              <a:buFont typeface="Wingdings 2" pitchFamily="18" charset="2"/>
              <a:buNone/>
              <a:defRPr/>
            </a:pPr>
            <a:endParaRPr lang="fr-CH" sz="2400" i="1" dirty="0" smtClean="0"/>
          </a:p>
          <a:p>
            <a:pPr marL="457200" indent="-457200">
              <a:buFont typeface="Wingdings 2" pitchFamily="18" charset="2"/>
              <a:buNone/>
              <a:defRPr/>
            </a:pPr>
            <a:endParaRPr lang="fr-CH" sz="2400" i="1" dirty="0" smtClean="0"/>
          </a:p>
          <a:p>
            <a:pPr marL="457200" indent="-457200">
              <a:buFont typeface="Wingdings 2" pitchFamily="18" charset="2"/>
              <a:buNone/>
              <a:defRPr/>
            </a:pPr>
            <a:endParaRPr lang="fr-CH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5076056" y="3645024"/>
            <a:ext cx="9366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1187624" y="3645024"/>
            <a:ext cx="86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5148064" y="5733256"/>
            <a:ext cx="9350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fr-CH" sz="2400" b="1" i="1" dirty="0" smtClean="0"/>
              <a:t>Complément d’objet indirect avec la préposition de</a:t>
            </a:r>
            <a:endParaRPr lang="fr-CH" sz="2400" b="1" i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4037072" cy="30243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fr-CH" sz="1800" dirty="0" smtClean="0"/>
          </a:p>
          <a:p>
            <a:pPr>
              <a:buNone/>
            </a:pPr>
            <a:r>
              <a:rPr lang="fr-CH" sz="1800" dirty="0" smtClean="0"/>
              <a:t>              </a:t>
            </a:r>
            <a:r>
              <a:rPr lang="fr-CH" sz="1800" b="1" dirty="0" smtClean="0"/>
              <a:t>de </a:t>
            </a:r>
            <a:r>
              <a:rPr lang="fr-CH" sz="1800" dirty="0" smtClean="0"/>
              <a:t>+</a:t>
            </a:r>
            <a:r>
              <a:rPr lang="fr-CH" sz="1800" b="1" dirty="0" smtClean="0"/>
              <a:t> une chose :</a:t>
            </a:r>
            <a:endParaRPr lang="fr-CH" sz="1800" b="1" dirty="0" smtClean="0"/>
          </a:p>
          <a:p>
            <a:pPr>
              <a:buNone/>
            </a:pPr>
            <a:endParaRPr lang="fr-CH" sz="1800" dirty="0" smtClean="0"/>
          </a:p>
          <a:p>
            <a:pPr>
              <a:buNone/>
            </a:pPr>
            <a:endParaRPr lang="fr-CH" sz="1800" dirty="0" smtClean="0"/>
          </a:p>
          <a:p>
            <a:pPr>
              <a:buNone/>
            </a:pPr>
            <a:r>
              <a:rPr lang="fr-CH" sz="2400" dirty="0" smtClean="0"/>
              <a:t>Je parle de mon voyage.</a:t>
            </a:r>
          </a:p>
          <a:p>
            <a:pPr>
              <a:buNone/>
            </a:pPr>
            <a:endParaRPr lang="fr-CH" sz="2400" dirty="0" smtClean="0"/>
          </a:p>
          <a:p>
            <a:pPr>
              <a:buNone/>
            </a:pPr>
            <a:r>
              <a:rPr lang="fr-CH" sz="2400" dirty="0" smtClean="0"/>
              <a:t>                            J’</a:t>
            </a:r>
            <a:r>
              <a:rPr lang="fr-CH" sz="2400" b="1" i="1" dirty="0" smtClean="0">
                <a:solidFill>
                  <a:srgbClr val="FF0000"/>
                </a:solidFill>
              </a:rPr>
              <a:t>en</a:t>
            </a:r>
            <a:r>
              <a:rPr lang="fr-CH" sz="2400" dirty="0" smtClean="0"/>
              <a:t> parle.</a:t>
            </a:r>
            <a:endParaRPr lang="fr-CH" sz="2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2"/>
          </p:nvPr>
        </p:nvSpPr>
        <p:spPr>
          <a:xfrm>
            <a:off x="4644008" y="1196752"/>
            <a:ext cx="4248472" cy="30243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fr-CH" sz="1800" dirty="0" smtClean="0"/>
          </a:p>
          <a:p>
            <a:pPr>
              <a:buNone/>
            </a:pPr>
            <a:r>
              <a:rPr lang="fr-CH" sz="1800" dirty="0" smtClean="0"/>
              <a:t>            </a:t>
            </a:r>
            <a:r>
              <a:rPr lang="fr-CH" sz="1800" b="1" dirty="0" smtClean="0"/>
              <a:t>de </a:t>
            </a:r>
            <a:r>
              <a:rPr lang="fr-CH" sz="1800" dirty="0" smtClean="0"/>
              <a:t>+ </a:t>
            </a:r>
            <a:r>
              <a:rPr lang="fr-CH" sz="1800" b="1" dirty="0" smtClean="0"/>
              <a:t>une personne :</a:t>
            </a:r>
            <a:endParaRPr lang="fr-CH" sz="1800" b="1" dirty="0" smtClean="0"/>
          </a:p>
          <a:p>
            <a:pPr>
              <a:buNone/>
            </a:pPr>
            <a:endParaRPr lang="fr-CH" sz="1800" dirty="0" smtClean="0"/>
          </a:p>
          <a:p>
            <a:pPr>
              <a:buNone/>
            </a:pPr>
            <a:endParaRPr lang="fr-CH" sz="1800" dirty="0" smtClean="0"/>
          </a:p>
          <a:p>
            <a:pPr>
              <a:buNone/>
            </a:pPr>
            <a:r>
              <a:rPr lang="fr-CH" sz="2400" dirty="0" smtClean="0"/>
              <a:t>Je parle de ma sœur.</a:t>
            </a:r>
          </a:p>
          <a:p>
            <a:pPr>
              <a:buNone/>
            </a:pPr>
            <a:endParaRPr lang="fr-CH" sz="2400" dirty="0" smtClean="0"/>
          </a:p>
          <a:p>
            <a:pPr>
              <a:buNone/>
            </a:pPr>
            <a:r>
              <a:rPr lang="fr-CH" sz="2400" dirty="0" smtClean="0"/>
              <a:t>                  Je parle d’</a:t>
            </a:r>
            <a:r>
              <a:rPr lang="fr-CH" sz="2400" b="1" i="1" dirty="0" smtClean="0">
                <a:solidFill>
                  <a:srgbClr val="FF0000"/>
                </a:solidFill>
              </a:rPr>
              <a:t>elle</a:t>
            </a:r>
            <a:r>
              <a:rPr lang="fr-CH" sz="2400" dirty="0" smtClean="0"/>
              <a:t>.</a:t>
            </a:r>
            <a:endParaRPr lang="fr-CH" sz="2400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1187624" y="3645024"/>
            <a:ext cx="86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4932040" y="3717032"/>
            <a:ext cx="86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979712" y="4365104"/>
            <a:ext cx="56166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 </a:t>
            </a:r>
            <a:r>
              <a:rPr lang="fr-CH" sz="2000" b="1" dirty="0" smtClean="0"/>
              <a:t>avoir besoin de </a:t>
            </a:r>
            <a:r>
              <a:rPr lang="fr-CH" sz="2000" b="1" dirty="0" err="1" smtClean="0"/>
              <a:t>qn</a:t>
            </a:r>
            <a:r>
              <a:rPr lang="fr-CH" sz="2000" b="1" dirty="0" smtClean="0"/>
              <a:t> </a:t>
            </a:r>
            <a:r>
              <a:rPr lang="fr-CH" sz="2000" b="1" dirty="0" smtClean="0"/>
              <a:t>        se souvenir de </a:t>
            </a:r>
            <a:r>
              <a:rPr lang="fr-CH" sz="2000" b="1" dirty="0" err="1" smtClean="0"/>
              <a:t>qn</a:t>
            </a:r>
            <a:endParaRPr lang="fr-CH" sz="2000" b="1" dirty="0" smtClean="0"/>
          </a:p>
          <a:p>
            <a:r>
              <a:rPr lang="fr-CH" sz="2000" b="1" dirty="0" smtClean="0"/>
              <a:t> </a:t>
            </a:r>
            <a:endParaRPr lang="fr-CH" sz="2000" b="1" dirty="0" smtClean="0"/>
          </a:p>
          <a:p>
            <a:r>
              <a:rPr lang="fr-CH" sz="2000" b="1" dirty="0" smtClean="0"/>
              <a:t>s’occuper de </a:t>
            </a:r>
            <a:r>
              <a:rPr lang="fr-CH" sz="2000" b="1" dirty="0" err="1" smtClean="0"/>
              <a:t>qn</a:t>
            </a:r>
            <a:r>
              <a:rPr lang="fr-CH" sz="2000" b="1" dirty="0" smtClean="0"/>
              <a:t> </a:t>
            </a:r>
            <a:r>
              <a:rPr lang="fr-CH" sz="2000" b="1" dirty="0" smtClean="0"/>
              <a:t>             parler de </a:t>
            </a:r>
            <a:r>
              <a:rPr lang="fr-CH" sz="2000" b="1" dirty="0" err="1" smtClean="0"/>
              <a:t>qn</a:t>
            </a:r>
            <a:r>
              <a:rPr lang="fr-CH" sz="2000" b="1" dirty="0" smtClean="0"/>
              <a:t> </a:t>
            </a:r>
            <a:endParaRPr lang="fr-CH" sz="2000" b="1" dirty="0" smtClean="0"/>
          </a:p>
          <a:p>
            <a:r>
              <a:rPr lang="fr-CH" sz="2000" b="1" dirty="0" smtClean="0"/>
              <a:t> </a:t>
            </a:r>
          </a:p>
          <a:p>
            <a:r>
              <a:rPr lang="fr-CH" sz="2000" b="1" dirty="0" smtClean="0"/>
              <a:t>rêver de </a:t>
            </a:r>
            <a:r>
              <a:rPr lang="fr-CH" sz="2000" b="1" dirty="0" err="1" smtClean="0"/>
              <a:t>qn</a:t>
            </a:r>
            <a:r>
              <a:rPr lang="fr-CH" sz="2000" b="1" dirty="0" smtClean="0"/>
              <a:t> </a:t>
            </a:r>
            <a:r>
              <a:rPr lang="fr-CH" sz="2000" b="1" dirty="0" smtClean="0"/>
              <a:t>                     penser de </a:t>
            </a:r>
            <a:r>
              <a:rPr lang="fr-CH" sz="2000" b="1" dirty="0" err="1" smtClean="0"/>
              <a:t>qn</a:t>
            </a:r>
            <a:endParaRPr lang="fr-CH" sz="2000" b="1" dirty="0" smtClean="0"/>
          </a:p>
          <a:p>
            <a:r>
              <a:rPr lang="fr-CH" sz="2000" b="1" dirty="0" smtClean="0"/>
              <a:t> </a:t>
            </a:r>
            <a:endParaRPr lang="fr-CH" sz="2000" b="1" dirty="0" smtClean="0"/>
          </a:p>
          <a:p>
            <a:r>
              <a:rPr lang="fr-CH" sz="2000" b="1" dirty="0" smtClean="0"/>
              <a:t>se </a:t>
            </a:r>
            <a:r>
              <a:rPr lang="fr-CH" sz="2000" b="1" dirty="0" err="1" smtClean="0"/>
              <a:t>débarasser</a:t>
            </a:r>
            <a:r>
              <a:rPr lang="fr-CH" sz="2000" b="1" dirty="0" smtClean="0"/>
              <a:t> de </a:t>
            </a:r>
            <a:r>
              <a:rPr lang="fr-CH" sz="2000" b="1" dirty="0" err="1" smtClean="0"/>
              <a:t>qn</a:t>
            </a:r>
            <a:r>
              <a:rPr lang="fr-CH" sz="2000" b="1" dirty="0" smtClean="0"/>
              <a:t> </a:t>
            </a:r>
            <a:r>
              <a:rPr lang="fr-CH" sz="2000" i="1" dirty="0" smtClean="0"/>
              <a:t>(</a:t>
            </a:r>
            <a:r>
              <a:rPr lang="fr-CH" sz="2000" i="1" dirty="0" err="1" smtClean="0"/>
              <a:t>get</a:t>
            </a:r>
            <a:r>
              <a:rPr lang="fr-CH" sz="2000" i="1" dirty="0" smtClean="0"/>
              <a:t> </a:t>
            </a:r>
            <a:r>
              <a:rPr lang="fr-CH" sz="2000" i="1" dirty="0" err="1" smtClean="0"/>
              <a:t>rid</a:t>
            </a:r>
            <a:r>
              <a:rPr lang="fr-CH" sz="2000" i="1" dirty="0" smtClean="0"/>
              <a:t> of)</a:t>
            </a:r>
          </a:p>
          <a:p>
            <a:r>
              <a:rPr lang="fr-CH" dirty="0" smtClean="0"/>
              <a:t> </a:t>
            </a:r>
            <a:endParaRPr lang="fr-CH" dirty="0" smtClean="0"/>
          </a:p>
          <a:p>
            <a:r>
              <a:rPr lang="fr-CH" dirty="0" smtClean="0"/>
              <a:t> </a:t>
            </a:r>
            <a:endParaRPr lang="fr-CH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0795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CH" sz="3600" b="1" i="1" smtClean="0">
                <a:latin typeface="Lucida Sans Unicode" pitchFamily="34" charset="0"/>
              </a:rPr>
              <a:t>Pronoms toniques</a:t>
            </a:r>
            <a:r>
              <a:rPr lang="fr-CH" sz="3600" b="1" smtClean="0">
                <a:latin typeface="Lucida Sans Unicode" pitchFamily="34" charset="0"/>
              </a:rPr>
              <a:t/>
            </a:r>
            <a:br>
              <a:rPr lang="fr-CH" sz="3600" b="1" smtClean="0">
                <a:latin typeface="Lucida Sans Unicode" pitchFamily="34" charset="0"/>
              </a:rPr>
            </a:br>
            <a:endParaRPr lang="fr-CH" sz="360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79388" y="692150"/>
            <a:ext cx="8785225" cy="5832475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endParaRPr lang="fr-CH" dirty="0" smtClean="0"/>
          </a:p>
          <a:p>
            <a:pPr eaLnBrk="1" hangingPunct="1">
              <a:buFont typeface="Wingdings 2" pitchFamily="18" charset="2"/>
              <a:buNone/>
            </a:pPr>
            <a:endParaRPr lang="fr-CH" dirty="0" smtClean="0"/>
          </a:p>
          <a:p>
            <a:pPr eaLnBrk="1" hangingPunct="1">
              <a:buFont typeface="Wingdings 2" pitchFamily="18" charset="2"/>
              <a:buNone/>
            </a:pPr>
            <a:endParaRPr lang="fr-CH" dirty="0" smtClean="0"/>
          </a:p>
          <a:p>
            <a:pPr eaLnBrk="1" hangingPunct="1">
              <a:buFont typeface="Wingdings 2" pitchFamily="18" charset="2"/>
              <a:buNone/>
            </a:pPr>
            <a:endParaRPr lang="fr-CH" dirty="0" smtClean="0"/>
          </a:p>
          <a:p>
            <a:pPr eaLnBrk="1" hangingPunct="1">
              <a:buFont typeface="Wingdings 2" pitchFamily="18" charset="2"/>
              <a:buNone/>
            </a:pPr>
            <a:endParaRPr lang="fr-CH" dirty="0" smtClean="0"/>
          </a:p>
          <a:p>
            <a:pPr eaLnBrk="1" hangingPunct="1">
              <a:buFont typeface="Wingdings 2" pitchFamily="18" charset="2"/>
              <a:buNone/>
            </a:pPr>
            <a:endParaRPr lang="fr-CH" dirty="0" smtClean="0"/>
          </a:p>
          <a:p>
            <a:pPr eaLnBrk="1" hangingPunct="1">
              <a:buFont typeface="Wingdings 2" pitchFamily="18" charset="2"/>
              <a:buNone/>
            </a:pPr>
            <a:endParaRPr lang="fr-CH" dirty="0" smtClean="0"/>
          </a:p>
          <a:p>
            <a:pPr eaLnBrk="1" hangingPunct="1">
              <a:buFont typeface="Wingdings 2" pitchFamily="18" charset="2"/>
              <a:buNone/>
            </a:pPr>
            <a:endParaRPr lang="fr-CH" dirty="0" smtClean="0"/>
          </a:p>
          <a:p>
            <a:pPr eaLnBrk="1" hangingPunct="1">
              <a:buFont typeface="Wingdings 2" pitchFamily="18" charset="2"/>
              <a:buNone/>
            </a:pPr>
            <a:endParaRPr lang="fr-CH" dirty="0" smtClean="0"/>
          </a:p>
          <a:p>
            <a:pPr eaLnBrk="1" hangingPunct="1">
              <a:buFont typeface="Wingdings 2" pitchFamily="18" charset="2"/>
              <a:buNone/>
            </a:pPr>
            <a:r>
              <a:rPr lang="fr-CH" dirty="0" smtClean="0"/>
              <a:t>    </a:t>
            </a:r>
            <a:endParaRPr lang="fr-CH" sz="2000" dirty="0" smtClean="0"/>
          </a:p>
          <a:p>
            <a:pPr eaLnBrk="1" hangingPunct="1">
              <a:buFont typeface="Wingdings 2" pitchFamily="18" charset="2"/>
              <a:buNone/>
            </a:pPr>
            <a:endParaRPr lang="fr-CH" sz="2000" dirty="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55650" y="790575"/>
          <a:ext cx="7776864" cy="5302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773175">
                <a:tc>
                  <a:txBody>
                    <a:bodyPr/>
                    <a:lstStyle/>
                    <a:p>
                      <a:r>
                        <a:rPr lang="fr-CH" baseline="0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</a:p>
                    <a:p>
                      <a:r>
                        <a:rPr lang="fr-CH" baseline="0" dirty="0" smtClean="0">
                          <a:solidFill>
                            <a:schemeClr val="tx1"/>
                          </a:solidFill>
                        </a:rPr>
                        <a:t>               Pronoms sujets</a:t>
                      </a:r>
                      <a:endParaRPr lang="fr-C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CH" dirty="0" smtClean="0">
                          <a:solidFill>
                            <a:schemeClr val="tx1"/>
                          </a:solidFill>
                        </a:rPr>
                        <a:t>Pronoms</a:t>
                      </a:r>
                      <a:r>
                        <a:rPr lang="fr-CH" baseline="0" dirty="0" smtClean="0">
                          <a:solidFill>
                            <a:schemeClr val="tx1"/>
                          </a:solidFill>
                        </a:rPr>
                        <a:t> toniques</a:t>
                      </a:r>
                      <a:endParaRPr lang="fr-C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5510">
                <a:tc>
                  <a:txBody>
                    <a:bodyPr/>
                    <a:lstStyle/>
                    <a:p>
                      <a:pPr algn="ctr"/>
                      <a:r>
                        <a:rPr lang="fr-CH" sz="2000" b="0" dirty="0" smtClean="0"/>
                        <a:t>Je</a:t>
                      </a:r>
                      <a:endParaRPr lang="fr-CH" sz="20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i="1" dirty="0" smtClean="0"/>
                        <a:t> moi</a:t>
                      </a:r>
                      <a:endParaRPr lang="fr-CH" sz="2000" b="1" i="1" dirty="0"/>
                    </a:p>
                  </a:txBody>
                  <a:tcPr>
                    <a:noFill/>
                  </a:tcPr>
                </a:tc>
              </a:tr>
              <a:tr h="575510">
                <a:tc>
                  <a:txBody>
                    <a:bodyPr/>
                    <a:lstStyle/>
                    <a:p>
                      <a:pPr algn="l"/>
                      <a:r>
                        <a:rPr lang="fr-CH" sz="2000" b="0" dirty="0" smtClean="0"/>
                        <a:t>                       </a:t>
                      </a:r>
                      <a:r>
                        <a:rPr lang="fr-CH" sz="2000" b="0" baseline="0" dirty="0" smtClean="0"/>
                        <a:t> </a:t>
                      </a:r>
                      <a:r>
                        <a:rPr lang="fr-CH" sz="2000" b="0" dirty="0" smtClean="0"/>
                        <a:t> Tu</a:t>
                      </a:r>
                      <a:endParaRPr lang="fr-CH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i="1" dirty="0" smtClean="0"/>
                        <a:t>toi</a:t>
                      </a:r>
                      <a:endParaRPr lang="fr-CH" sz="2000" b="1" i="1" dirty="0"/>
                    </a:p>
                  </a:txBody>
                  <a:tcPr/>
                </a:tc>
              </a:tr>
              <a:tr h="575510">
                <a:tc>
                  <a:txBody>
                    <a:bodyPr/>
                    <a:lstStyle/>
                    <a:p>
                      <a:pPr algn="ctr"/>
                      <a:r>
                        <a:rPr lang="fr-CH" sz="2000" b="0" dirty="0" smtClean="0"/>
                        <a:t>Il</a:t>
                      </a:r>
                      <a:endParaRPr lang="fr-CH" sz="20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i="1" dirty="0" smtClean="0"/>
                        <a:t>lui</a:t>
                      </a:r>
                      <a:endParaRPr lang="fr-CH" sz="2000" b="1" i="1" dirty="0"/>
                    </a:p>
                  </a:txBody>
                  <a:tcPr>
                    <a:noFill/>
                  </a:tcPr>
                </a:tc>
              </a:tr>
              <a:tr h="575510">
                <a:tc>
                  <a:txBody>
                    <a:bodyPr/>
                    <a:lstStyle/>
                    <a:p>
                      <a:pPr algn="ctr"/>
                      <a:r>
                        <a:rPr lang="fr-CH" sz="2000" b="0" dirty="0" smtClean="0"/>
                        <a:t>Elle</a:t>
                      </a:r>
                      <a:endParaRPr lang="fr-CH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i="1" dirty="0" smtClean="0"/>
                        <a:t>elle</a:t>
                      </a:r>
                      <a:endParaRPr lang="fr-CH" sz="2000" b="1" i="1" dirty="0"/>
                    </a:p>
                  </a:txBody>
                  <a:tcPr/>
                </a:tc>
              </a:tr>
              <a:tr h="575510">
                <a:tc>
                  <a:txBody>
                    <a:bodyPr/>
                    <a:lstStyle/>
                    <a:p>
                      <a:pPr algn="ctr"/>
                      <a:r>
                        <a:rPr lang="fr-CH" sz="2000" b="0" dirty="0" smtClean="0"/>
                        <a:t>Nous</a:t>
                      </a:r>
                      <a:endParaRPr lang="fr-CH" sz="20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i="1" dirty="0" smtClean="0"/>
                        <a:t>nous</a:t>
                      </a:r>
                      <a:endParaRPr lang="fr-CH" sz="2000" b="1" i="1" dirty="0"/>
                    </a:p>
                  </a:txBody>
                  <a:tcPr>
                    <a:noFill/>
                  </a:tcPr>
                </a:tc>
              </a:tr>
              <a:tr h="575510">
                <a:tc>
                  <a:txBody>
                    <a:bodyPr/>
                    <a:lstStyle/>
                    <a:p>
                      <a:pPr algn="ctr"/>
                      <a:r>
                        <a:rPr lang="fr-CH" sz="2000" b="0" dirty="0" smtClean="0"/>
                        <a:t>Vous</a:t>
                      </a:r>
                      <a:endParaRPr lang="fr-CH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i="1" dirty="0" smtClean="0"/>
                        <a:t>vous</a:t>
                      </a:r>
                      <a:endParaRPr lang="fr-CH" sz="2000" b="1" i="1" dirty="0"/>
                    </a:p>
                  </a:txBody>
                  <a:tcPr/>
                </a:tc>
              </a:tr>
              <a:tr h="575510">
                <a:tc>
                  <a:txBody>
                    <a:bodyPr/>
                    <a:lstStyle/>
                    <a:p>
                      <a:pPr algn="ctr"/>
                      <a:r>
                        <a:rPr lang="fr-CH" sz="2000" b="0" dirty="0" smtClean="0"/>
                        <a:t>Ils</a:t>
                      </a:r>
                      <a:endParaRPr lang="fr-CH" sz="20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i="1" dirty="0" smtClean="0"/>
                        <a:t>eux</a:t>
                      </a:r>
                      <a:endParaRPr lang="fr-CH" sz="2000" b="1" i="1" dirty="0"/>
                    </a:p>
                  </a:txBody>
                  <a:tcPr>
                    <a:noFill/>
                  </a:tcPr>
                </a:tc>
              </a:tr>
              <a:tr h="500974">
                <a:tc>
                  <a:txBody>
                    <a:bodyPr/>
                    <a:lstStyle/>
                    <a:p>
                      <a:pPr algn="ctr"/>
                      <a:r>
                        <a:rPr lang="fr-CH" sz="2000" b="0" dirty="0" smtClean="0"/>
                        <a:t>Elles</a:t>
                      </a:r>
                      <a:endParaRPr lang="fr-CH" sz="2000" b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i="1" dirty="0" smtClean="0"/>
                        <a:t>elles</a:t>
                      </a:r>
                      <a:endParaRPr lang="fr-CH" sz="2000" b="1" i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</TotalTime>
  <Words>344</Words>
  <Application>Microsoft Office PowerPoint</Application>
  <PresentationFormat>Affichage à l'écran (4:3)</PresentationFormat>
  <Paragraphs>108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Capitaux</vt:lpstr>
      <vt:lpstr>Pronoms toniques remplaçant un COI avec les prépositions à ou de</vt:lpstr>
      <vt:lpstr> </vt:lpstr>
      <vt:lpstr>Les pronoms toniques sont employés avec : </vt:lpstr>
      <vt:lpstr>Pronoms personnels compléments </vt:lpstr>
      <vt:lpstr>Complément d’objet indirect avec la préposition de</vt:lpstr>
      <vt:lpstr>Pronoms toniques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Pronoms personnels toniques remplaçant un COI avec la préposition à</dc:title>
  <dc:creator>Savioz Olga</dc:creator>
  <cp:lastModifiedBy>Savioz Olga</cp:lastModifiedBy>
  <cp:revision>29</cp:revision>
  <dcterms:created xsi:type="dcterms:W3CDTF">2015-11-07T20:49:12Z</dcterms:created>
  <dcterms:modified xsi:type="dcterms:W3CDTF">2015-11-07T23:47:58Z</dcterms:modified>
</cp:coreProperties>
</file>