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4660"/>
  </p:normalViewPr>
  <p:slideViewPr>
    <p:cSldViewPr>
      <p:cViewPr>
        <p:scale>
          <a:sx n="33" d="100"/>
          <a:sy n="33" d="100"/>
        </p:scale>
        <p:origin x="-182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26FE82-C82A-4668-B907-6F6D0C1A77D1}" type="datetimeFigureOut">
              <a:rPr lang="fr-FR" smtClean="0"/>
              <a:t>21/02/2015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670FB4-3C18-4C64-82E3-86D9D8F36953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Arial Rounded MT Bold" pitchFamily="34" charset="0"/>
              </a:rPr>
              <a:t>Comprendre les fractions</a:t>
            </a:r>
            <a:endParaRPr lang="fr-F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5085184"/>
            <a:ext cx="6400800" cy="88939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CM1 – CM2</a:t>
            </a:r>
          </a:p>
          <a:p>
            <a:r>
              <a:rPr lang="fr-FR" dirty="0" smtClean="0"/>
              <a:t>Mme Fraisse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1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Quelle fraction est représentée</a:t>
            </a:r>
            <a:r>
              <a:rPr kumimoji="0" lang="fr-FR" sz="4100" b="1" i="0" u="sng" strike="noStrike" kern="1200" cap="none" spc="0" normalizeH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fr-FR" sz="4100" b="1" i="0" u="sng" strike="noStrike" kern="1200" cap="none" spc="0" normalizeH="0" baseline="0" noProof="0" dirty="0" smtClean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788024" y="2636912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>
                <a:solidFill>
                  <a:schemeClr val="bg1"/>
                </a:solidFill>
                <a:latin typeface="Arial Rounded MT Bold" pitchFamily="34" charset="0"/>
              </a:rPr>
              <a:t>=</a:t>
            </a:r>
            <a:endParaRPr lang="fr-FR" sz="8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5704656"/>
            <a:ext cx="8291264" cy="1036712"/>
          </a:xfrm>
          <a:prstGeom prst="rect">
            <a:avLst/>
          </a:prstGeom>
          <a:ln w="25400" cap="rnd" cmpd="sng">
            <a:solidFill>
              <a:schemeClr val="bg1"/>
            </a:solidFill>
          </a:ln>
        </p:spPr>
        <p:txBody>
          <a:bodyPr anchor="t"/>
          <a:lstStyle/>
          <a:p>
            <a:pPr marL="90488"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Il y a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3 </a:t>
            </a: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part coloriée (en haut) </a:t>
            </a:r>
          </a:p>
          <a:p>
            <a:pPr marL="90488"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Sur un total de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5 </a:t>
            </a: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parts égales (en bas).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e 14"/>
          <p:cNvGrpSpPr/>
          <p:nvPr/>
        </p:nvGrpSpPr>
        <p:grpSpPr>
          <a:xfrm>
            <a:off x="6444208" y="1844824"/>
            <a:ext cx="1224136" cy="3174742"/>
            <a:chOff x="6804248" y="1844824"/>
            <a:chExt cx="1224136" cy="3174742"/>
          </a:xfrm>
        </p:grpSpPr>
        <p:sp>
          <p:nvSpPr>
            <p:cNvPr id="8" name="ZoneTexte 7"/>
            <p:cNvSpPr txBox="1"/>
            <p:nvPr/>
          </p:nvSpPr>
          <p:spPr>
            <a:xfrm>
              <a:off x="7020272" y="3573016"/>
              <a:ext cx="85472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5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020272" y="1844824"/>
              <a:ext cx="85472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3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6804248" y="3429000"/>
              <a:ext cx="1224136" cy="0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87618"/>
            <a:ext cx="4680520" cy="221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1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Quelle fraction est représentée</a:t>
            </a:r>
            <a:r>
              <a:rPr kumimoji="0" lang="fr-FR" sz="4100" b="1" i="0" u="sng" strike="noStrike" kern="1200" cap="none" spc="0" normalizeH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fr-FR" sz="4100" b="1" i="0" u="sng" strike="noStrike" kern="1200" cap="none" spc="0" normalizeH="0" baseline="0" noProof="0" dirty="0" smtClean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03848" y="3284984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>
                <a:solidFill>
                  <a:schemeClr val="bg1"/>
                </a:solidFill>
                <a:latin typeface="Arial Rounded MT Bold" pitchFamily="34" charset="0"/>
              </a:rPr>
              <a:t>=</a:t>
            </a:r>
            <a:endParaRPr lang="fr-FR" sz="8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5704656"/>
            <a:ext cx="8291264" cy="1036712"/>
          </a:xfrm>
          <a:prstGeom prst="rect">
            <a:avLst/>
          </a:prstGeom>
          <a:ln w="25400" cap="rnd" cmpd="sng">
            <a:solidFill>
              <a:schemeClr val="bg1"/>
            </a:solidFill>
          </a:ln>
        </p:spPr>
        <p:txBody>
          <a:bodyPr anchor="t"/>
          <a:lstStyle/>
          <a:p>
            <a:pPr marL="90488"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Il y a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3 </a:t>
            </a: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part coloriée (en haut) </a:t>
            </a:r>
          </a:p>
          <a:p>
            <a:pPr marL="90488"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Sur un total de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8 </a:t>
            </a: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parts égales (en bas).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e 14"/>
          <p:cNvGrpSpPr/>
          <p:nvPr/>
        </p:nvGrpSpPr>
        <p:grpSpPr>
          <a:xfrm>
            <a:off x="4716016" y="2420888"/>
            <a:ext cx="1224136" cy="3174742"/>
            <a:chOff x="6804248" y="1844824"/>
            <a:chExt cx="1224136" cy="3174742"/>
          </a:xfrm>
        </p:grpSpPr>
        <p:sp>
          <p:nvSpPr>
            <p:cNvPr id="8" name="ZoneTexte 7"/>
            <p:cNvSpPr txBox="1"/>
            <p:nvPr/>
          </p:nvSpPr>
          <p:spPr>
            <a:xfrm>
              <a:off x="7020272" y="3573016"/>
              <a:ext cx="85472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8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020272" y="1844824"/>
              <a:ext cx="85472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3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6804248" y="3429000"/>
              <a:ext cx="1224136" cy="0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r="3783" b="30369"/>
          <a:stretch>
            <a:fillRect/>
          </a:stretch>
        </p:blipFill>
        <p:spPr bwMode="auto">
          <a:xfrm>
            <a:off x="1547664" y="1556792"/>
            <a:ext cx="60486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1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Fractions sur une droite graduée</a:t>
            </a:r>
            <a:r>
              <a:rPr kumimoji="0" lang="fr-FR" sz="4100" b="1" i="0" u="sng" strike="noStrike" kern="1200" cap="none" spc="0" normalizeH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fr-FR" sz="4100" b="1" i="0" u="sng" strike="noStrike" kern="1200" cap="none" spc="0" normalizeH="0" baseline="0" noProof="0" dirty="0" smtClean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On peut aussi placer les fractions sur une droite graduée...</a:t>
            </a:r>
            <a:endParaRPr lang="fr-FR" sz="24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187624" y="2348880"/>
            <a:ext cx="6624736" cy="2363341"/>
            <a:chOff x="1187624" y="2780928"/>
            <a:chExt cx="6624736" cy="2363341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9632" y="2924944"/>
              <a:ext cx="6438900" cy="221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1187624" y="2780928"/>
              <a:ext cx="5760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b="1" dirty="0" smtClean="0">
                  <a:solidFill>
                    <a:schemeClr val="bg1"/>
                  </a:solidFill>
                  <a:latin typeface="Arial Rounded MT Bold" pitchFamily="34" charset="0"/>
                </a:rPr>
                <a:t>0</a:t>
              </a:r>
              <a:endParaRPr lang="fr-FR" sz="4800" b="1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283968" y="2852936"/>
              <a:ext cx="5760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b="1" dirty="0" smtClean="0">
                  <a:solidFill>
                    <a:schemeClr val="bg1"/>
                  </a:solidFill>
                  <a:latin typeface="Arial Rounded MT Bold" pitchFamily="34" charset="0"/>
                </a:rPr>
                <a:t>1</a:t>
              </a:r>
              <a:endParaRPr lang="fr-FR" sz="4800" b="1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236296" y="2852936"/>
              <a:ext cx="5760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b="1" dirty="0" smtClean="0">
                  <a:solidFill>
                    <a:schemeClr val="bg1"/>
                  </a:solidFill>
                  <a:latin typeface="Arial Rounded MT Bold" pitchFamily="34" charset="0"/>
                </a:rPr>
                <a:t>2</a:t>
              </a:r>
              <a:endParaRPr lang="fr-FR" sz="4800" b="1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1475656" y="4797152"/>
            <a:ext cx="3096344" cy="739244"/>
            <a:chOff x="1475656" y="4797152"/>
            <a:chExt cx="3096344" cy="739244"/>
          </a:xfrm>
        </p:grpSpPr>
        <p:grpSp>
          <p:nvGrpSpPr>
            <p:cNvPr id="18" name="Groupe 17"/>
            <p:cNvGrpSpPr/>
            <p:nvPr/>
          </p:nvGrpSpPr>
          <p:grpSpPr>
            <a:xfrm>
              <a:off x="1475656" y="4797152"/>
              <a:ext cx="3096344" cy="288032"/>
              <a:chOff x="1403648" y="4725144"/>
              <a:chExt cx="3168352" cy="216024"/>
            </a:xfrm>
          </p:grpSpPr>
          <p:cxnSp>
            <p:nvCxnSpPr>
              <p:cNvPr id="11" name="Connecteur droit 10"/>
              <p:cNvCxnSpPr/>
              <p:nvPr/>
            </p:nvCxnSpPr>
            <p:spPr>
              <a:xfrm>
                <a:off x="1403648" y="4797152"/>
                <a:ext cx="3168352" cy="0"/>
              </a:xfrm>
              <a:prstGeom prst="line">
                <a:avLst/>
              </a:prstGeom>
              <a:ln w="889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1403648" y="4725144"/>
                <a:ext cx="0" cy="216024"/>
              </a:xfrm>
              <a:prstGeom prst="line">
                <a:avLst/>
              </a:prstGeom>
              <a:ln w="889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/>
              <p:nvPr/>
            </p:nvCxnSpPr>
            <p:spPr>
              <a:xfrm>
                <a:off x="4572000" y="4725144"/>
                <a:ext cx="0" cy="216024"/>
              </a:xfrm>
              <a:prstGeom prst="line">
                <a:avLst/>
              </a:prstGeom>
              <a:ln w="889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>
            <a:xfrm>
              <a:off x="1619672" y="5013176"/>
              <a:ext cx="28083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800" dirty="0" smtClean="0">
                  <a:solidFill>
                    <a:srgbClr val="FF0000"/>
                  </a:solidFill>
                  <a:latin typeface="Arial Rounded MT Bold" pitchFamily="34" charset="0"/>
                </a:rPr>
                <a:t>1 unité entière</a:t>
              </a:r>
              <a:endParaRPr lang="fr-FR" sz="2800" dirty="0" smtClean="0">
                <a:solidFill>
                  <a:srgbClr val="FF0000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611560" y="566124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L’unité est partagée en 10 parts égales… </a:t>
            </a:r>
          </a:p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Les fractions seront donc sur 10…</a:t>
            </a:r>
            <a:endParaRPr lang="fr-FR" sz="24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843808" y="2564904"/>
            <a:ext cx="504056" cy="801380"/>
            <a:chOff x="2843808" y="2564904"/>
            <a:chExt cx="504056" cy="801380"/>
          </a:xfrm>
        </p:grpSpPr>
        <p:grpSp>
          <p:nvGrpSpPr>
            <p:cNvPr id="26" name="Groupe 25"/>
            <p:cNvGrpSpPr/>
            <p:nvPr/>
          </p:nvGrpSpPr>
          <p:grpSpPr>
            <a:xfrm>
              <a:off x="2843808" y="2564904"/>
              <a:ext cx="460382" cy="801380"/>
              <a:chOff x="2843808" y="2564904"/>
              <a:chExt cx="460382" cy="801380"/>
            </a:xfrm>
          </p:grpSpPr>
          <p:sp>
            <p:nvSpPr>
              <p:cNvPr id="22" name="ZoneTexte 21"/>
              <p:cNvSpPr txBox="1"/>
              <p:nvPr/>
            </p:nvSpPr>
            <p:spPr>
              <a:xfrm>
                <a:off x="2953332" y="2564904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FFC000"/>
                    </a:solidFill>
                    <a:latin typeface="Arial Rounded MT Bold" pitchFamily="34" charset="0"/>
                  </a:rPr>
                  <a:t>5</a:t>
                </a:r>
                <a:endParaRPr lang="fr-FR" b="1" dirty="0">
                  <a:solidFill>
                    <a:srgbClr val="FFC000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2843808" y="2996952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FFC000"/>
                    </a:solidFill>
                    <a:latin typeface="Arial Rounded MT Bold" pitchFamily="34" charset="0"/>
                  </a:rPr>
                  <a:t>10</a:t>
                </a:r>
                <a:endParaRPr lang="fr-FR" b="1" dirty="0">
                  <a:solidFill>
                    <a:srgbClr val="FFC000"/>
                  </a:solidFill>
                  <a:latin typeface="Arial Rounded MT Bold" pitchFamily="34" charset="0"/>
                </a:endParaRPr>
              </a:p>
            </p:txBody>
          </p:sp>
        </p:grpSp>
        <p:cxnSp>
          <p:nvCxnSpPr>
            <p:cNvPr id="25" name="Connecteur droit 24"/>
            <p:cNvCxnSpPr/>
            <p:nvPr/>
          </p:nvCxnSpPr>
          <p:spPr>
            <a:xfrm>
              <a:off x="2843808" y="2924944"/>
              <a:ext cx="504056" cy="0"/>
            </a:xfrm>
            <a:prstGeom prst="line">
              <a:avLst/>
            </a:prstGeom>
            <a:ln w="444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e 27"/>
          <p:cNvGrpSpPr/>
          <p:nvPr/>
        </p:nvGrpSpPr>
        <p:grpSpPr>
          <a:xfrm>
            <a:off x="3707904" y="2915652"/>
            <a:ext cx="504056" cy="801380"/>
            <a:chOff x="2843808" y="2564904"/>
            <a:chExt cx="504056" cy="801380"/>
          </a:xfrm>
        </p:grpSpPr>
        <p:grpSp>
          <p:nvGrpSpPr>
            <p:cNvPr id="29" name="Groupe 25"/>
            <p:cNvGrpSpPr/>
            <p:nvPr/>
          </p:nvGrpSpPr>
          <p:grpSpPr>
            <a:xfrm>
              <a:off x="2843808" y="2564904"/>
              <a:ext cx="460382" cy="801380"/>
              <a:chOff x="2843808" y="2564904"/>
              <a:chExt cx="460382" cy="801380"/>
            </a:xfrm>
          </p:grpSpPr>
          <p:sp>
            <p:nvSpPr>
              <p:cNvPr id="31" name="ZoneTexte 30"/>
              <p:cNvSpPr txBox="1"/>
              <p:nvPr/>
            </p:nvSpPr>
            <p:spPr>
              <a:xfrm>
                <a:off x="2953332" y="2564904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0070C0"/>
                    </a:solidFill>
                    <a:latin typeface="Arial Rounded MT Bold" pitchFamily="34" charset="0"/>
                  </a:rPr>
                  <a:t>8</a:t>
                </a:r>
                <a:endParaRPr lang="fr-FR" b="1" dirty="0">
                  <a:solidFill>
                    <a:srgbClr val="0070C0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2843808" y="2996952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0070C0"/>
                    </a:solidFill>
                    <a:latin typeface="Arial Rounded MT Bold" pitchFamily="34" charset="0"/>
                  </a:rPr>
                  <a:t>10</a:t>
                </a:r>
                <a:endParaRPr lang="fr-FR" b="1" dirty="0">
                  <a:solidFill>
                    <a:srgbClr val="0070C0"/>
                  </a:solidFill>
                  <a:latin typeface="Arial Rounded MT Bold" pitchFamily="34" charset="0"/>
                </a:endParaRPr>
              </a:p>
            </p:txBody>
          </p:sp>
        </p:grpSp>
        <p:cxnSp>
          <p:nvCxnSpPr>
            <p:cNvPr id="30" name="Connecteur droit 29"/>
            <p:cNvCxnSpPr/>
            <p:nvPr/>
          </p:nvCxnSpPr>
          <p:spPr>
            <a:xfrm>
              <a:off x="2843808" y="2924944"/>
              <a:ext cx="504056" cy="0"/>
            </a:xfrm>
            <a:prstGeom prst="line">
              <a:avLst/>
            </a:prstGeom>
            <a:ln w="444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/>
          <p:cNvGrpSpPr/>
          <p:nvPr/>
        </p:nvGrpSpPr>
        <p:grpSpPr>
          <a:xfrm>
            <a:off x="5292080" y="2852936"/>
            <a:ext cx="569906" cy="801380"/>
            <a:chOff x="2843808" y="2564904"/>
            <a:chExt cx="569906" cy="801380"/>
          </a:xfrm>
        </p:grpSpPr>
        <p:grpSp>
          <p:nvGrpSpPr>
            <p:cNvPr id="34" name="Groupe 25"/>
            <p:cNvGrpSpPr/>
            <p:nvPr/>
          </p:nvGrpSpPr>
          <p:grpSpPr>
            <a:xfrm>
              <a:off x="2843808" y="2564904"/>
              <a:ext cx="569906" cy="801380"/>
              <a:chOff x="2843808" y="2564904"/>
              <a:chExt cx="569906" cy="801380"/>
            </a:xfrm>
          </p:grpSpPr>
          <p:sp>
            <p:nvSpPr>
              <p:cNvPr id="36" name="ZoneTexte 35"/>
              <p:cNvSpPr txBox="1"/>
              <p:nvPr/>
            </p:nvSpPr>
            <p:spPr>
              <a:xfrm>
                <a:off x="2843808" y="2564904"/>
                <a:ext cx="5699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0070C0"/>
                    </a:solidFill>
                    <a:latin typeface="Arial Rounded MT Bold" pitchFamily="34" charset="0"/>
                  </a:rPr>
                  <a:t>13</a:t>
                </a:r>
                <a:endParaRPr lang="fr-FR" b="1" dirty="0">
                  <a:solidFill>
                    <a:srgbClr val="0070C0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2843808" y="2996952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0070C0"/>
                    </a:solidFill>
                    <a:latin typeface="Arial Rounded MT Bold" pitchFamily="34" charset="0"/>
                  </a:rPr>
                  <a:t>10</a:t>
                </a:r>
                <a:endParaRPr lang="fr-FR" b="1" dirty="0">
                  <a:solidFill>
                    <a:srgbClr val="0070C0"/>
                  </a:solidFill>
                  <a:latin typeface="Arial Rounded MT Bold" pitchFamily="34" charset="0"/>
                </a:endParaRPr>
              </a:p>
            </p:txBody>
          </p:sp>
        </p:grpSp>
        <p:cxnSp>
          <p:nvCxnSpPr>
            <p:cNvPr id="35" name="Connecteur droit 34"/>
            <p:cNvCxnSpPr/>
            <p:nvPr/>
          </p:nvCxnSpPr>
          <p:spPr>
            <a:xfrm>
              <a:off x="2843808" y="2924944"/>
              <a:ext cx="504056" cy="0"/>
            </a:xfrm>
            <a:prstGeom prst="line">
              <a:avLst/>
            </a:prstGeom>
            <a:ln w="444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1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Fractions sur une droite graduée</a:t>
            </a:r>
            <a:r>
              <a:rPr kumimoji="0" lang="fr-FR" sz="4100" b="1" i="0" u="sng" strike="noStrike" kern="1200" cap="none" spc="0" normalizeH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fr-FR" sz="4100" b="1" i="0" u="sng" strike="noStrike" kern="1200" cap="none" spc="0" normalizeH="0" baseline="0" noProof="0" dirty="0" smtClean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052736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La fraction 13/10 est plus grande que l’unité entière!</a:t>
            </a:r>
            <a:endParaRPr lang="fr-FR" sz="24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pSp>
        <p:nvGrpSpPr>
          <p:cNvPr id="4" name="Groupe 8"/>
          <p:cNvGrpSpPr/>
          <p:nvPr/>
        </p:nvGrpSpPr>
        <p:grpSpPr>
          <a:xfrm>
            <a:off x="1187624" y="1628800"/>
            <a:ext cx="6624736" cy="2363341"/>
            <a:chOff x="1187624" y="2780928"/>
            <a:chExt cx="6624736" cy="2363341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9632" y="2924944"/>
              <a:ext cx="6438900" cy="221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1187624" y="2780928"/>
              <a:ext cx="5760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b="1" dirty="0" smtClean="0">
                  <a:solidFill>
                    <a:schemeClr val="bg1"/>
                  </a:solidFill>
                  <a:latin typeface="Arial Rounded MT Bold" pitchFamily="34" charset="0"/>
                </a:rPr>
                <a:t>0</a:t>
              </a:r>
              <a:endParaRPr lang="fr-FR" sz="4800" b="1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283968" y="2852936"/>
              <a:ext cx="5760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b="1" dirty="0" smtClean="0">
                  <a:solidFill>
                    <a:schemeClr val="bg1"/>
                  </a:solidFill>
                  <a:latin typeface="Arial Rounded MT Bold" pitchFamily="34" charset="0"/>
                </a:rPr>
                <a:t>1</a:t>
              </a:r>
              <a:endParaRPr lang="fr-FR" sz="4800" b="1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236296" y="2852936"/>
              <a:ext cx="5760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b="1" dirty="0" smtClean="0">
                  <a:solidFill>
                    <a:schemeClr val="bg1"/>
                  </a:solidFill>
                  <a:latin typeface="Arial Rounded MT Bold" pitchFamily="34" charset="0"/>
                </a:rPr>
                <a:t>2</a:t>
              </a:r>
              <a:endParaRPr lang="fr-FR" sz="4800" b="1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5" name="Groupe 19"/>
          <p:cNvGrpSpPr/>
          <p:nvPr/>
        </p:nvGrpSpPr>
        <p:grpSpPr>
          <a:xfrm>
            <a:off x="1475656" y="4077072"/>
            <a:ext cx="3096344" cy="739244"/>
            <a:chOff x="1475656" y="4797152"/>
            <a:chExt cx="3096344" cy="739244"/>
          </a:xfrm>
        </p:grpSpPr>
        <p:grpSp>
          <p:nvGrpSpPr>
            <p:cNvPr id="9" name="Groupe 17"/>
            <p:cNvGrpSpPr/>
            <p:nvPr/>
          </p:nvGrpSpPr>
          <p:grpSpPr>
            <a:xfrm>
              <a:off x="1475656" y="4797152"/>
              <a:ext cx="3096344" cy="288032"/>
              <a:chOff x="1403648" y="4725144"/>
              <a:chExt cx="3168352" cy="216024"/>
            </a:xfrm>
          </p:grpSpPr>
          <p:cxnSp>
            <p:nvCxnSpPr>
              <p:cNvPr id="11" name="Connecteur droit 10"/>
              <p:cNvCxnSpPr/>
              <p:nvPr/>
            </p:nvCxnSpPr>
            <p:spPr>
              <a:xfrm>
                <a:off x="1403648" y="4797152"/>
                <a:ext cx="3168352" cy="0"/>
              </a:xfrm>
              <a:prstGeom prst="line">
                <a:avLst/>
              </a:prstGeom>
              <a:ln w="889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1403648" y="4725144"/>
                <a:ext cx="0" cy="216024"/>
              </a:xfrm>
              <a:prstGeom prst="line">
                <a:avLst/>
              </a:prstGeom>
              <a:ln w="889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/>
              <p:nvPr/>
            </p:nvCxnSpPr>
            <p:spPr>
              <a:xfrm>
                <a:off x="4572000" y="4725144"/>
                <a:ext cx="0" cy="216024"/>
              </a:xfrm>
              <a:prstGeom prst="line">
                <a:avLst/>
              </a:prstGeom>
              <a:ln w="889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>
            <a:xfrm>
              <a:off x="1619672" y="5013176"/>
              <a:ext cx="28083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800" dirty="0" smtClean="0">
                  <a:solidFill>
                    <a:srgbClr val="FF0000"/>
                  </a:solidFill>
                  <a:latin typeface="Arial Rounded MT Bold" pitchFamily="34" charset="0"/>
                </a:rPr>
                <a:t>1 unité entière</a:t>
              </a:r>
              <a:endParaRPr lang="fr-FR" sz="2800" dirty="0" smtClean="0">
                <a:solidFill>
                  <a:srgbClr val="FF0000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331640" y="5229200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=              +</a:t>
            </a:r>
          </a:p>
        </p:txBody>
      </p:sp>
      <p:grpSp>
        <p:nvGrpSpPr>
          <p:cNvPr id="17" name="Groupe 32"/>
          <p:cNvGrpSpPr/>
          <p:nvPr/>
        </p:nvGrpSpPr>
        <p:grpSpPr>
          <a:xfrm>
            <a:off x="5292080" y="2204864"/>
            <a:ext cx="569906" cy="801380"/>
            <a:chOff x="2843808" y="2564904"/>
            <a:chExt cx="569906" cy="801380"/>
          </a:xfrm>
        </p:grpSpPr>
        <p:grpSp>
          <p:nvGrpSpPr>
            <p:cNvPr id="18" name="Groupe 25"/>
            <p:cNvGrpSpPr/>
            <p:nvPr/>
          </p:nvGrpSpPr>
          <p:grpSpPr>
            <a:xfrm>
              <a:off x="2843808" y="2564904"/>
              <a:ext cx="569906" cy="801380"/>
              <a:chOff x="2843808" y="2564904"/>
              <a:chExt cx="569906" cy="801380"/>
            </a:xfrm>
          </p:grpSpPr>
          <p:sp>
            <p:nvSpPr>
              <p:cNvPr id="36" name="ZoneTexte 35"/>
              <p:cNvSpPr txBox="1"/>
              <p:nvPr/>
            </p:nvSpPr>
            <p:spPr>
              <a:xfrm>
                <a:off x="2843808" y="2564904"/>
                <a:ext cx="5699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0070C0"/>
                    </a:solidFill>
                    <a:latin typeface="Arial Rounded MT Bold" pitchFamily="34" charset="0"/>
                  </a:rPr>
                  <a:t>13</a:t>
                </a:r>
                <a:endParaRPr lang="fr-FR" b="1" dirty="0">
                  <a:solidFill>
                    <a:srgbClr val="0070C0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2843808" y="2996952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0070C0"/>
                    </a:solidFill>
                    <a:latin typeface="Arial Rounded MT Bold" pitchFamily="34" charset="0"/>
                  </a:rPr>
                  <a:t>10</a:t>
                </a:r>
                <a:endParaRPr lang="fr-FR" b="1" dirty="0">
                  <a:solidFill>
                    <a:srgbClr val="0070C0"/>
                  </a:solidFill>
                  <a:latin typeface="Arial Rounded MT Bold" pitchFamily="34" charset="0"/>
                </a:endParaRPr>
              </a:p>
            </p:txBody>
          </p:sp>
        </p:grpSp>
        <p:cxnSp>
          <p:nvCxnSpPr>
            <p:cNvPr id="35" name="Connecteur droit 34"/>
            <p:cNvCxnSpPr/>
            <p:nvPr/>
          </p:nvCxnSpPr>
          <p:spPr>
            <a:xfrm>
              <a:off x="2843808" y="2924944"/>
              <a:ext cx="504056" cy="0"/>
            </a:xfrm>
            <a:prstGeom prst="line">
              <a:avLst/>
            </a:prstGeom>
            <a:ln w="444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/>
          <p:cNvGrpSpPr/>
          <p:nvPr/>
        </p:nvGrpSpPr>
        <p:grpSpPr>
          <a:xfrm>
            <a:off x="773366" y="5093568"/>
            <a:ext cx="488491" cy="801380"/>
            <a:chOff x="2843808" y="2564904"/>
            <a:chExt cx="569906" cy="801380"/>
          </a:xfrm>
        </p:grpSpPr>
        <p:grpSp>
          <p:nvGrpSpPr>
            <p:cNvPr id="34" name="Groupe 25"/>
            <p:cNvGrpSpPr/>
            <p:nvPr/>
          </p:nvGrpSpPr>
          <p:grpSpPr>
            <a:xfrm>
              <a:off x="2843808" y="2564904"/>
              <a:ext cx="569906" cy="801380"/>
              <a:chOff x="2843808" y="2564904"/>
              <a:chExt cx="569906" cy="801380"/>
            </a:xfrm>
          </p:grpSpPr>
          <p:sp>
            <p:nvSpPr>
              <p:cNvPr id="39" name="ZoneTexte 38"/>
              <p:cNvSpPr txBox="1"/>
              <p:nvPr/>
            </p:nvSpPr>
            <p:spPr>
              <a:xfrm>
                <a:off x="2843808" y="2564904"/>
                <a:ext cx="5699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bg1"/>
                    </a:solidFill>
                    <a:latin typeface="Arial Rounded MT Bold" pitchFamily="34" charset="0"/>
                  </a:rPr>
                  <a:t>13</a:t>
                </a:r>
                <a:endParaRPr lang="fr-FR" b="1" dirty="0">
                  <a:solidFill>
                    <a:schemeClr val="bg1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40" name="ZoneTexte 39"/>
              <p:cNvSpPr txBox="1"/>
              <p:nvPr/>
            </p:nvSpPr>
            <p:spPr>
              <a:xfrm>
                <a:off x="2843808" y="2996952"/>
                <a:ext cx="537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bg1"/>
                    </a:solidFill>
                    <a:latin typeface="Arial Rounded MT Bold" pitchFamily="34" charset="0"/>
                  </a:rPr>
                  <a:t>10</a:t>
                </a:r>
                <a:endParaRPr lang="fr-FR" b="1" dirty="0">
                  <a:solidFill>
                    <a:schemeClr val="bg1"/>
                  </a:solidFill>
                  <a:latin typeface="Arial Rounded MT Bold" pitchFamily="34" charset="0"/>
                </a:endParaRPr>
              </a:p>
            </p:txBody>
          </p:sp>
        </p:grpSp>
        <p:cxnSp>
          <p:nvCxnSpPr>
            <p:cNvPr id="38" name="Connecteur droit 37"/>
            <p:cNvCxnSpPr/>
            <p:nvPr/>
          </p:nvCxnSpPr>
          <p:spPr>
            <a:xfrm>
              <a:off x="2843808" y="2924944"/>
              <a:ext cx="504056" cy="0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e 45"/>
          <p:cNvGrpSpPr/>
          <p:nvPr/>
        </p:nvGrpSpPr>
        <p:grpSpPr>
          <a:xfrm>
            <a:off x="5364088" y="5013176"/>
            <a:ext cx="488491" cy="801380"/>
            <a:chOff x="2843806" y="2564904"/>
            <a:chExt cx="569906" cy="801380"/>
          </a:xfrm>
        </p:grpSpPr>
        <p:grpSp>
          <p:nvGrpSpPr>
            <p:cNvPr id="47" name="Groupe 25"/>
            <p:cNvGrpSpPr/>
            <p:nvPr/>
          </p:nvGrpSpPr>
          <p:grpSpPr>
            <a:xfrm>
              <a:off x="2843806" y="2564904"/>
              <a:ext cx="569906" cy="801380"/>
              <a:chOff x="2843806" y="2564904"/>
              <a:chExt cx="569906" cy="801380"/>
            </a:xfrm>
          </p:grpSpPr>
          <p:sp>
            <p:nvSpPr>
              <p:cNvPr id="49" name="ZoneTexte 48"/>
              <p:cNvSpPr txBox="1"/>
              <p:nvPr/>
            </p:nvSpPr>
            <p:spPr>
              <a:xfrm>
                <a:off x="2843806" y="2564904"/>
                <a:ext cx="5699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>
                    <a:solidFill>
                      <a:schemeClr val="bg1"/>
                    </a:solidFill>
                    <a:latin typeface="Arial Rounded MT Bold" pitchFamily="34" charset="0"/>
                  </a:rPr>
                  <a:t> </a:t>
                </a:r>
                <a:r>
                  <a:rPr lang="fr-FR" b="1" dirty="0" smtClean="0">
                    <a:solidFill>
                      <a:schemeClr val="bg1"/>
                    </a:solidFill>
                    <a:latin typeface="Arial Rounded MT Bold" pitchFamily="34" charset="0"/>
                  </a:rPr>
                  <a:t>3</a:t>
                </a:r>
                <a:endParaRPr lang="fr-FR" b="1" dirty="0">
                  <a:solidFill>
                    <a:schemeClr val="bg1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2843808" y="2996952"/>
                <a:ext cx="537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bg1"/>
                    </a:solidFill>
                    <a:latin typeface="Arial Rounded MT Bold" pitchFamily="34" charset="0"/>
                  </a:rPr>
                  <a:t>10</a:t>
                </a:r>
                <a:endParaRPr lang="fr-FR" b="1" dirty="0">
                  <a:solidFill>
                    <a:schemeClr val="bg1"/>
                  </a:solidFill>
                  <a:latin typeface="Arial Rounded MT Bold" pitchFamily="34" charset="0"/>
                </a:endParaRPr>
              </a:p>
            </p:txBody>
          </p:sp>
        </p:grpSp>
        <p:cxnSp>
          <p:nvCxnSpPr>
            <p:cNvPr id="48" name="Connecteur droit 47"/>
            <p:cNvCxnSpPr/>
            <p:nvPr/>
          </p:nvCxnSpPr>
          <p:spPr>
            <a:xfrm>
              <a:off x="2843808" y="2924944"/>
              <a:ext cx="504056" cy="0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1907704" y="5085184"/>
            <a:ext cx="488491" cy="801380"/>
            <a:chOff x="2843808" y="2564904"/>
            <a:chExt cx="569906" cy="801380"/>
          </a:xfrm>
        </p:grpSpPr>
        <p:grpSp>
          <p:nvGrpSpPr>
            <p:cNvPr id="52" name="Groupe 25"/>
            <p:cNvGrpSpPr/>
            <p:nvPr/>
          </p:nvGrpSpPr>
          <p:grpSpPr>
            <a:xfrm>
              <a:off x="2843808" y="2564904"/>
              <a:ext cx="569906" cy="801380"/>
              <a:chOff x="2843808" y="2564904"/>
              <a:chExt cx="569906" cy="801380"/>
            </a:xfrm>
          </p:grpSpPr>
          <p:sp>
            <p:nvSpPr>
              <p:cNvPr id="54" name="ZoneTexte 53"/>
              <p:cNvSpPr txBox="1"/>
              <p:nvPr/>
            </p:nvSpPr>
            <p:spPr>
              <a:xfrm>
                <a:off x="2843808" y="2564904"/>
                <a:ext cx="5699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bg1"/>
                    </a:solidFill>
                    <a:latin typeface="Arial Rounded MT Bold" pitchFamily="34" charset="0"/>
                  </a:rPr>
                  <a:t>10</a:t>
                </a:r>
                <a:endParaRPr lang="fr-FR" b="1" dirty="0">
                  <a:solidFill>
                    <a:schemeClr val="bg1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55" name="ZoneTexte 54"/>
              <p:cNvSpPr txBox="1"/>
              <p:nvPr/>
            </p:nvSpPr>
            <p:spPr>
              <a:xfrm>
                <a:off x="2843808" y="2996952"/>
                <a:ext cx="537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bg1"/>
                    </a:solidFill>
                    <a:latin typeface="Arial Rounded MT Bold" pitchFamily="34" charset="0"/>
                  </a:rPr>
                  <a:t>10</a:t>
                </a:r>
                <a:endParaRPr lang="fr-FR" b="1" dirty="0">
                  <a:solidFill>
                    <a:schemeClr val="bg1"/>
                  </a:solidFill>
                  <a:latin typeface="Arial Rounded MT Bold" pitchFamily="34" charset="0"/>
                </a:endParaRPr>
              </a:p>
            </p:txBody>
          </p:sp>
        </p:grpSp>
        <p:cxnSp>
          <p:nvCxnSpPr>
            <p:cNvPr id="53" name="Connecteur droit 52"/>
            <p:cNvCxnSpPr/>
            <p:nvPr/>
          </p:nvCxnSpPr>
          <p:spPr>
            <a:xfrm>
              <a:off x="2843808" y="2924944"/>
              <a:ext cx="504056" cy="0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e 55"/>
          <p:cNvGrpSpPr/>
          <p:nvPr/>
        </p:nvGrpSpPr>
        <p:grpSpPr>
          <a:xfrm>
            <a:off x="2915816" y="5085184"/>
            <a:ext cx="488491" cy="801380"/>
            <a:chOff x="2843808" y="2564904"/>
            <a:chExt cx="569906" cy="801380"/>
          </a:xfrm>
        </p:grpSpPr>
        <p:grpSp>
          <p:nvGrpSpPr>
            <p:cNvPr id="57" name="Groupe 25"/>
            <p:cNvGrpSpPr/>
            <p:nvPr/>
          </p:nvGrpSpPr>
          <p:grpSpPr>
            <a:xfrm>
              <a:off x="2843808" y="2564904"/>
              <a:ext cx="569906" cy="801380"/>
              <a:chOff x="2843808" y="2564904"/>
              <a:chExt cx="569906" cy="801380"/>
            </a:xfrm>
          </p:grpSpPr>
          <p:sp>
            <p:nvSpPr>
              <p:cNvPr id="59" name="ZoneTexte 58"/>
              <p:cNvSpPr txBox="1"/>
              <p:nvPr/>
            </p:nvSpPr>
            <p:spPr>
              <a:xfrm>
                <a:off x="2843808" y="2564904"/>
                <a:ext cx="5699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bg1"/>
                    </a:solidFill>
                    <a:latin typeface="Arial Rounded MT Bold" pitchFamily="34" charset="0"/>
                  </a:rPr>
                  <a:t> 3</a:t>
                </a:r>
                <a:endParaRPr lang="fr-FR" b="1" dirty="0">
                  <a:solidFill>
                    <a:schemeClr val="bg1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2843808" y="2996952"/>
                <a:ext cx="537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bg1"/>
                    </a:solidFill>
                    <a:latin typeface="Arial Rounded MT Bold" pitchFamily="34" charset="0"/>
                  </a:rPr>
                  <a:t>10</a:t>
                </a:r>
                <a:endParaRPr lang="fr-FR" b="1" dirty="0">
                  <a:solidFill>
                    <a:schemeClr val="bg1"/>
                  </a:solidFill>
                  <a:latin typeface="Arial Rounded MT Bold" pitchFamily="34" charset="0"/>
                </a:endParaRPr>
              </a:p>
            </p:txBody>
          </p:sp>
        </p:grpSp>
        <p:cxnSp>
          <p:nvCxnSpPr>
            <p:cNvPr id="58" name="Connecteur droit 57"/>
            <p:cNvCxnSpPr/>
            <p:nvPr/>
          </p:nvCxnSpPr>
          <p:spPr>
            <a:xfrm>
              <a:off x="2843808" y="2924944"/>
              <a:ext cx="504056" cy="0"/>
            </a:xfrm>
            <a:prstGeom prst="line">
              <a:avLst/>
            </a:prstGeom>
            <a:ln w="444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3563888" y="5157192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=  1 unité +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u="sng" dirty="0" smtClean="0">
                <a:solidFill>
                  <a:schemeClr val="bg1"/>
                </a:solidFill>
              </a:rPr>
              <a:t>Qu’est ce qu’une fraction </a:t>
            </a:r>
            <a:r>
              <a:rPr lang="fr-FR" dirty="0" smtClean="0">
                <a:solidFill>
                  <a:schemeClr val="bg1"/>
                </a:solidFill>
              </a:rPr>
              <a:t>?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704656"/>
            <a:ext cx="8291264" cy="1036712"/>
          </a:xfrm>
          <a:ln w="25400" cap="rnd" cmpd="sng">
            <a:solidFill>
              <a:schemeClr val="bg1"/>
            </a:solidFill>
          </a:ln>
        </p:spPr>
        <p:txBody>
          <a:bodyPr anchor="t"/>
          <a:lstStyle/>
          <a:p>
            <a:pPr marL="90488" indent="0" algn="ctr">
              <a:buNone/>
            </a:pP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Une fraction est le résultat du partage </a:t>
            </a:r>
          </a:p>
          <a:p>
            <a:pPr marL="90488" indent="0" algn="ctr">
              <a:buNone/>
            </a:pP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d’une unité en parts égales. 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llipse 3"/>
          <p:cNvSpPr/>
          <p:nvPr/>
        </p:nvSpPr>
        <p:spPr>
          <a:xfrm>
            <a:off x="971600" y="2132856"/>
            <a:ext cx="223224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67544" y="141277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Rounded MT Bold" pitchFamily="34" charset="0"/>
              </a:rPr>
              <a:t>   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est un nombre entier</a:t>
            </a:r>
            <a:endParaRPr lang="fr-FR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3528" y="45811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   Voici</a:t>
            </a:r>
            <a:r>
              <a:rPr lang="fr-FR" sz="2800" b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fr-FR" sz="2800" b="1" dirty="0">
                <a:solidFill>
                  <a:srgbClr val="FF0000"/>
                </a:solidFill>
                <a:latin typeface="Arial Rounded MT Bold" pitchFamily="34" charset="0"/>
              </a:rPr>
              <a:t>1 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gâteau entier</a:t>
            </a:r>
            <a:endParaRPr lang="fr-FR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724128" y="2204864"/>
            <a:ext cx="223224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>
            <a:stCxn id="14" idx="0"/>
            <a:endCxn id="14" idx="4"/>
          </p:cNvCxnSpPr>
          <p:nvPr/>
        </p:nvCxnSpPr>
        <p:spPr>
          <a:xfrm>
            <a:off x="6840252" y="2204864"/>
            <a:ext cx="0" cy="2232248"/>
          </a:xfrm>
          <a:prstGeom prst="line">
            <a:avLst/>
          </a:prstGeom>
          <a:ln w="57150" cmpd="sng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4" idx="6"/>
            <a:endCxn id="14" idx="2"/>
          </p:cNvCxnSpPr>
          <p:nvPr/>
        </p:nvCxnSpPr>
        <p:spPr>
          <a:xfrm flipH="1">
            <a:off x="5724128" y="3320988"/>
            <a:ext cx="2232248" cy="0"/>
          </a:xfrm>
          <a:prstGeom prst="line">
            <a:avLst/>
          </a:prstGeom>
          <a:ln w="57150" cmpd="sng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788024" y="148478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    Le gâteau est partagé </a:t>
            </a:r>
            <a:endParaRPr lang="fr-FR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499992" y="4581128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Chaque part est 1 fraction, plus petite que </a:t>
            </a:r>
            <a:r>
              <a:rPr lang="fr-FR" sz="2400" b="1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endParaRPr lang="fr-FR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animBg="1"/>
      <p:bldP spid="5" grpId="0"/>
      <p:bldP spid="10" grpId="0"/>
      <p:bldP spid="14" grpId="0" animBg="1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chemeClr val="bg1"/>
                </a:solidFill>
              </a:rPr>
              <a:t>Comment lire une fraction?</a:t>
            </a:r>
            <a:endParaRPr lang="fr-FR" u="sng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swiss-algebra-help.com/image-files/proportions-largercircle-quar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2819400" cy="2781300"/>
          </a:xfrm>
          <a:prstGeom prst="rect">
            <a:avLst/>
          </a:prstGeom>
          <a:noFill/>
        </p:spPr>
      </p:pic>
      <p:sp>
        <p:nvSpPr>
          <p:cNvPr id="15" name="ZoneTexte 14"/>
          <p:cNvSpPr txBox="1"/>
          <p:nvPr/>
        </p:nvSpPr>
        <p:spPr>
          <a:xfrm>
            <a:off x="323528" y="486916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La partie rouge est une fraction.</a:t>
            </a:r>
          </a:p>
        </p:txBody>
      </p:sp>
      <p:pic>
        <p:nvPicPr>
          <p:cNvPr id="1028" name="Picture 4" descr="http://etc.usf.edu/clipart/37100/37137/frac_01-04_37137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772816"/>
            <a:ext cx="2140991" cy="2808312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4211960" y="2924944"/>
            <a:ext cx="17924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Arial Rounded MT Bold" pitchFamily="34" charset="0"/>
              </a:rPr>
              <a:t>s’écrit : </a:t>
            </a:r>
            <a:endParaRPr lang="fr-FR" sz="3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536" y="566124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</a:rPr>
              <a:t>Elle représente 1 part sur les 4 parts égales.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chemeClr val="bg1"/>
                </a:solidFill>
              </a:rPr>
              <a:t>Comment lire une fraction?</a:t>
            </a:r>
            <a:endParaRPr lang="fr-FR" u="sng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http://etc.usf.edu/clipart/37100/37137/frac_01-04_37137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132856"/>
            <a:ext cx="2140991" cy="2808312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4932040" y="1772816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Le chiffre du haut indique les parts coloriées.</a:t>
            </a:r>
            <a:endParaRPr lang="fr-FR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3923928" y="2492896"/>
            <a:ext cx="792088" cy="288032"/>
          </a:xfrm>
          <a:prstGeom prst="straightConnector1">
            <a:avLst/>
          </a:prstGeom>
          <a:ln w="825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3851920" y="4365104"/>
            <a:ext cx="792088" cy="288032"/>
          </a:xfrm>
          <a:prstGeom prst="straightConnector1">
            <a:avLst/>
          </a:prstGeom>
          <a:ln w="825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11552" y="4005064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Le chiffre du bas indique le nombre total de parts.</a:t>
            </a:r>
            <a:endParaRPr lang="fr-FR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8024" y="2708920"/>
            <a:ext cx="4355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On l’appelle 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NUMERATEUR</a:t>
            </a:r>
            <a:endParaRPr lang="fr-FR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8064" y="4869160"/>
            <a:ext cx="3420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On l’appelle </a:t>
            </a:r>
          </a:p>
          <a:p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DENOMINATEUR</a:t>
            </a:r>
            <a:endParaRPr lang="fr-FR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chemeClr val="bg1"/>
                </a:solidFill>
              </a:rPr>
              <a:t>Les fractions usuelles</a:t>
            </a:r>
            <a:endParaRPr lang="fr-FR" u="sng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79712" y="1484784"/>
            <a:ext cx="4355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Se dit 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« un demi ». </a:t>
            </a:r>
          </a:p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Il représente 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la moitié.</a:t>
            </a:r>
            <a:endParaRPr lang="fr-FR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16386" name="Picture 2" descr="http://etc.usf.edu/clipart/37100/37135/frac_01-02_37135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92088" cy="1036729"/>
          </a:xfrm>
          <a:prstGeom prst="rect">
            <a:avLst/>
          </a:prstGeom>
          <a:noFill/>
        </p:spPr>
      </p:pic>
      <p:pic>
        <p:nvPicPr>
          <p:cNvPr id="16388" name="Picture 4" descr="http://etc.usf.edu/clipart/37100/37136/frac_01-03_37136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42170"/>
            <a:ext cx="763497" cy="100285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979712" y="2636912"/>
            <a:ext cx="4355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Se dit 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« un tiers ». </a:t>
            </a:r>
          </a:p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Il représente 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1 part sur 3.</a:t>
            </a:r>
            <a:endParaRPr lang="fr-FR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16390" name="Picture 6" descr="http://etc.usf.edu/clipart/37100/37137/frac_01-04_37137_l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933056"/>
            <a:ext cx="766855" cy="1008112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979712" y="3933056"/>
            <a:ext cx="4355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Se dit 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« un quart ». </a:t>
            </a:r>
          </a:p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Il représente 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1 part sur 4.</a:t>
            </a:r>
            <a:endParaRPr lang="fr-FR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16392" name="Picture 8" descr="http://etc.usf.edu/clipart/37100/37140/frac_01-07_37140_s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229200"/>
            <a:ext cx="786729" cy="1031776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907704" y="5157192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«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 1 septième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 » représente </a:t>
            </a:r>
            <a:r>
              <a:rPr lang="fr-FR" sz="2400" dirty="0" smtClean="0">
                <a:solidFill>
                  <a:srgbClr val="FF0000"/>
                </a:solidFill>
                <a:latin typeface="Arial Rounded MT Bold" pitchFamily="34" charset="0"/>
              </a:rPr>
              <a:t>1 part sur 7.</a:t>
            </a:r>
          </a:p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Toutes les autres fractions se disent en ajoutant « </a:t>
            </a:r>
            <a:r>
              <a:rPr lang="fr-FR" sz="2400" dirty="0" err="1" smtClean="0">
                <a:solidFill>
                  <a:schemeClr val="bg1"/>
                </a:solidFill>
                <a:latin typeface="Arial Rounded MT Bold" pitchFamily="34" charset="0"/>
              </a:rPr>
              <a:t>ieme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 » à la fin. </a:t>
            </a:r>
            <a:endParaRPr lang="fr-FR" sz="24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chemeClr val="bg1"/>
                </a:solidFill>
              </a:rPr>
              <a:t>A vos ardoises</a:t>
            </a:r>
            <a:endParaRPr lang="fr-FR" u="sng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9592" y="1772816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A vous de deviner à quelle fraction correspond chacun des dessins suivants…</a:t>
            </a:r>
            <a:endParaRPr lang="fr-FR" sz="24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71600" y="314096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u="sng" dirty="0" smtClean="0">
                <a:solidFill>
                  <a:schemeClr val="bg1"/>
                </a:solidFill>
                <a:latin typeface="Arial Rounded MT Bold" pitchFamily="34" charset="0"/>
              </a:rPr>
              <a:t>Règles du jeu</a:t>
            </a:r>
            <a:endParaRPr lang="fr-FR" sz="3600" b="1" u="sng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9592" y="4149080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1) Le dessin s’affiche</a:t>
            </a:r>
            <a:endParaRPr lang="fr-FR" sz="24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9592" y="486916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2) Vous écrivez la fraction correspondante sur votre   ardoise</a:t>
            </a:r>
            <a:endParaRPr lang="fr-FR" sz="24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99592" y="5805264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</a:rPr>
              <a:t>3) Vous posez les feutres et on vérifie la correction</a:t>
            </a:r>
            <a:endParaRPr lang="fr-FR" sz="24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3312368" cy="332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1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Quelle fraction est représentée</a:t>
            </a:r>
            <a:r>
              <a:rPr kumimoji="0" lang="fr-FR" sz="4100" b="1" i="0" u="sng" strike="noStrike" kern="1200" cap="none" spc="0" normalizeH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fr-FR" sz="4100" b="1" i="0" u="sng" strike="noStrike" kern="1200" cap="none" spc="0" normalizeH="0" baseline="0" noProof="0" dirty="0" smtClean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788024" y="2636912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>
                <a:solidFill>
                  <a:schemeClr val="bg1"/>
                </a:solidFill>
                <a:latin typeface="Arial Rounded MT Bold" pitchFamily="34" charset="0"/>
              </a:rPr>
              <a:t>=</a:t>
            </a:r>
            <a:endParaRPr lang="fr-FR" sz="8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5536" y="5373216"/>
            <a:ext cx="8291264" cy="1036712"/>
          </a:xfrm>
          <a:prstGeom prst="rect">
            <a:avLst/>
          </a:prstGeom>
          <a:ln w="25400" cap="rnd" cmpd="sng">
            <a:solidFill>
              <a:schemeClr val="bg1"/>
            </a:solidFill>
          </a:ln>
        </p:spPr>
        <p:txBody>
          <a:bodyPr anchor="t"/>
          <a:lstStyle/>
          <a:p>
            <a:pPr marL="9048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  <a:ea typeface="Adobe Gothic Std B" pitchFamily="34" charset="-128"/>
                <a:cs typeface="+mn-cs"/>
              </a:rPr>
              <a:t>Il y a 1 part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  <a:ea typeface="Adobe Gothic Std B" pitchFamily="34" charset="-128"/>
                <a:cs typeface="+mn-cs"/>
              </a:rPr>
              <a:t> coloriée (en haut) </a:t>
            </a:r>
          </a:p>
          <a:p>
            <a:pPr marL="9048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fr-FR" sz="2400" baseline="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Sur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 un total de 3 parts égales (en bas).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Rounded MT Bold" pitchFamily="34" charset="0"/>
              <a:ea typeface="Adobe Gothic Std B" pitchFamily="34" charset="-128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6444208" y="1844824"/>
            <a:ext cx="1224136" cy="3174742"/>
            <a:chOff x="6804248" y="1844824"/>
            <a:chExt cx="1224136" cy="3174742"/>
          </a:xfrm>
        </p:grpSpPr>
        <p:sp>
          <p:nvSpPr>
            <p:cNvPr id="8" name="ZoneTexte 7"/>
            <p:cNvSpPr txBox="1"/>
            <p:nvPr/>
          </p:nvSpPr>
          <p:spPr>
            <a:xfrm>
              <a:off x="7020272" y="3573016"/>
              <a:ext cx="85472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3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020272" y="1844824"/>
              <a:ext cx="85472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1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6804248" y="3429000"/>
              <a:ext cx="1224136" cy="0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1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Quelle fraction est représentée</a:t>
            </a:r>
            <a:r>
              <a:rPr kumimoji="0" lang="fr-FR" sz="4100" b="1" i="0" u="sng" strike="noStrike" kern="1200" cap="none" spc="0" normalizeH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fr-FR" sz="4100" b="1" i="0" u="sng" strike="noStrike" kern="1200" cap="none" spc="0" normalizeH="0" baseline="0" noProof="0" dirty="0" smtClean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788024" y="2636912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>
                <a:solidFill>
                  <a:schemeClr val="bg1"/>
                </a:solidFill>
                <a:latin typeface="Arial Rounded MT Bold" pitchFamily="34" charset="0"/>
              </a:rPr>
              <a:t>=</a:t>
            </a:r>
            <a:endParaRPr lang="fr-FR" sz="8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484784"/>
            <a:ext cx="365579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5704656"/>
            <a:ext cx="8291264" cy="1036712"/>
          </a:xfrm>
          <a:prstGeom prst="rect">
            <a:avLst/>
          </a:prstGeom>
          <a:ln w="25400" cap="rnd" cmpd="sng">
            <a:solidFill>
              <a:schemeClr val="bg1"/>
            </a:solidFill>
          </a:ln>
        </p:spPr>
        <p:txBody>
          <a:bodyPr anchor="t"/>
          <a:lstStyle/>
          <a:p>
            <a:pPr marL="90488"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Il y a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4 </a:t>
            </a: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part coloriée (en haut) </a:t>
            </a:r>
          </a:p>
          <a:p>
            <a:pPr marL="90488"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Sur un total de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7 </a:t>
            </a: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parts égales (en bas).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6444208" y="1844824"/>
            <a:ext cx="1224136" cy="3174742"/>
            <a:chOff x="6804248" y="1844824"/>
            <a:chExt cx="1224136" cy="3174742"/>
          </a:xfrm>
        </p:grpSpPr>
        <p:sp>
          <p:nvSpPr>
            <p:cNvPr id="8" name="ZoneTexte 7"/>
            <p:cNvSpPr txBox="1"/>
            <p:nvPr/>
          </p:nvSpPr>
          <p:spPr>
            <a:xfrm>
              <a:off x="7020272" y="3573016"/>
              <a:ext cx="85472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7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020272" y="1844824"/>
              <a:ext cx="85472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4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6804248" y="3429000"/>
              <a:ext cx="1224136" cy="0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1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Quelle fraction est représentée</a:t>
            </a:r>
            <a:r>
              <a:rPr kumimoji="0" lang="fr-FR" sz="4100" b="1" i="0" u="sng" strike="noStrike" kern="1200" cap="none" spc="0" normalizeH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fr-FR" sz="4100" b="1" i="0" u="sng" strike="noStrike" kern="1200" cap="none" spc="0" normalizeH="0" baseline="0" noProof="0" dirty="0" smtClean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788024" y="2636912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>
                <a:solidFill>
                  <a:schemeClr val="bg1"/>
                </a:solidFill>
                <a:latin typeface="Arial Rounded MT Bold" pitchFamily="34" charset="0"/>
              </a:rPr>
              <a:t>=</a:t>
            </a:r>
            <a:endParaRPr lang="fr-FR" sz="8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5704656"/>
            <a:ext cx="8291264" cy="1036712"/>
          </a:xfrm>
          <a:prstGeom prst="rect">
            <a:avLst/>
          </a:prstGeom>
          <a:ln w="25400" cap="rnd" cmpd="sng">
            <a:solidFill>
              <a:schemeClr val="bg1"/>
            </a:solidFill>
          </a:ln>
        </p:spPr>
        <p:txBody>
          <a:bodyPr anchor="t"/>
          <a:lstStyle/>
          <a:p>
            <a:pPr marL="90488"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Il y a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2 </a:t>
            </a: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part coloriée (en haut) </a:t>
            </a:r>
          </a:p>
          <a:p>
            <a:pPr marL="90488"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Sur un total de </a:t>
            </a:r>
            <a:r>
              <a:rPr lang="fr-FR" sz="2400" dirty="0" smtClean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8 </a:t>
            </a:r>
            <a:r>
              <a:rPr lang="fr-FR" sz="2400" dirty="0">
                <a:solidFill>
                  <a:schemeClr val="bg1"/>
                </a:solidFill>
                <a:latin typeface="Arial Rounded MT Bold" pitchFamily="34" charset="0"/>
                <a:ea typeface="Adobe Gothic Std B" pitchFamily="34" charset="-128"/>
              </a:rPr>
              <a:t>parts égales (en bas).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e 14"/>
          <p:cNvGrpSpPr/>
          <p:nvPr/>
        </p:nvGrpSpPr>
        <p:grpSpPr>
          <a:xfrm>
            <a:off x="6444208" y="1844824"/>
            <a:ext cx="1224136" cy="3174742"/>
            <a:chOff x="6804248" y="1844824"/>
            <a:chExt cx="1224136" cy="3174742"/>
          </a:xfrm>
        </p:grpSpPr>
        <p:sp>
          <p:nvSpPr>
            <p:cNvPr id="8" name="ZoneTexte 7"/>
            <p:cNvSpPr txBox="1"/>
            <p:nvPr/>
          </p:nvSpPr>
          <p:spPr>
            <a:xfrm>
              <a:off x="7020272" y="3573016"/>
              <a:ext cx="85472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8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020272" y="1844824"/>
              <a:ext cx="85472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Arial Rounded MT Bold" pitchFamily="34" charset="0"/>
                </a:rPr>
                <a:t>2</a:t>
              </a:r>
              <a:endParaRPr lang="fr-FR" sz="8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6804248" y="3429000"/>
              <a:ext cx="1224136" cy="0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 l="1646" t="2703" r="4504" b="8108"/>
          <a:stretch>
            <a:fillRect/>
          </a:stretch>
        </p:blipFill>
        <p:spPr bwMode="auto">
          <a:xfrm>
            <a:off x="611560" y="2204864"/>
            <a:ext cx="41044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441</TotalTime>
  <Words>394</Words>
  <Application>Microsoft Office PowerPoint</Application>
  <PresentationFormat>Affichage à l'écran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Apex</vt:lpstr>
      <vt:lpstr>Comprendre les fractions</vt:lpstr>
      <vt:lpstr>Qu’est ce qu’une fraction ?</vt:lpstr>
      <vt:lpstr>Comment lire une fraction?</vt:lpstr>
      <vt:lpstr>Comment lire une fraction?</vt:lpstr>
      <vt:lpstr>Les fractions usuelles</vt:lpstr>
      <vt:lpstr>A vos ardoises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Comprendre les fractions</dc:title>
  <dc:creator>STELLA FRAISSE</dc:creator>
  <cp:lastModifiedBy>STELLA FRAISSE</cp:lastModifiedBy>
  <cp:revision>27</cp:revision>
  <dcterms:created xsi:type="dcterms:W3CDTF">2015-02-21T14:27:22Z</dcterms:created>
  <dcterms:modified xsi:type="dcterms:W3CDTF">2015-02-21T21:48:59Z</dcterms:modified>
</cp:coreProperties>
</file>